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703" r:id="rId4"/>
  </p:sldMasterIdLst>
  <p:notesMasterIdLst>
    <p:notesMasterId r:id="rId39"/>
  </p:notesMasterIdLst>
  <p:sldIdLst>
    <p:sldId id="256" r:id="rId5"/>
    <p:sldId id="259" r:id="rId6"/>
    <p:sldId id="266" r:id="rId7"/>
    <p:sldId id="347" r:id="rId8"/>
    <p:sldId id="359" r:id="rId9"/>
    <p:sldId id="348" r:id="rId10"/>
    <p:sldId id="391" r:id="rId11"/>
    <p:sldId id="394" r:id="rId12"/>
    <p:sldId id="351" r:id="rId13"/>
    <p:sldId id="361" r:id="rId14"/>
    <p:sldId id="398" r:id="rId15"/>
    <p:sldId id="396" r:id="rId16"/>
    <p:sldId id="350" r:id="rId17"/>
    <p:sldId id="388" r:id="rId18"/>
    <p:sldId id="389" r:id="rId19"/>
    <p:sldId id="390" r:id="rId20"/>
    <p:sldId id="354" r:id="rId21"/>
    <p:sldId id="382" r:id="rId22"/>
    <p:sldId id="380" r:id="rId23"/>
    <p:sldId id="379" r:id="rId24"/>
    <p:sldId id="381" r:id="rId25"/>
    <p:sldId id="374" r:id="rId26"/>
    <p:sldId id="375" r:id="rId27"/>
    <p:sldId id="376" r:id="rId28"/>
    <p:sldId id="377" r:id="rId29"/>
    <p:sldId id="367" r:id="rId30"/>
    <p:sldId id="373" r:id="rId31"/>
    <p:sldId id="352" r:id="rId32"/>
    <p:sldId id="392" r:id="rId33"/>
    <p:sldId id="386" r:id="rId34"/>
    <p:sldId id="387" r:id="rId35"/>
    <p:sldId id="362" r:id="rId36"/>
    <p:sldId id="316" r:id="rId37"/>
    <p:sldId id="385" r:id="rId3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FBA35E5-668D-EE2E-296C-631F399D5364}" name="Jake Forrest" initials="JF" userId="S::jaforres@sfu.ca::a7596468-fe0b-4c29-b845-98f0471b335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34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501719-7B0F-7CE4-87BD-EC3DBF537419}" v="8" dt="2023-04-11T03:06:54.142"/>
    <p1510:client id="{3A57FD4C-5C3E-F3D9-FF76-59434E06D5F3}" v="90" dt="2023-04-11T03:23:17.189"/>
    <p1510:client id="{4E1F7D4B-2B22-469A-8A90-8DAA2C412ECC}" v="3145" dt="2023-04-11T08:41:23.002"/>
    <p1510:client id="{62401BEA-38AB-5547-ACD8-1A711C331527}" v="2262" dt="2023-04-11T06:51:44.473"/>
  </p1510:revLst>
</p1510:revInfo>
</file>

<file path=ppt/tableStyles.xml><?xml version="1.0" encoding="utf-8"?>
<a:tblStyleLst xmlns:a="http://schemas.openxmlformats.org/drawingml/2006/main" def="{19A94937-B002-43EA-8855-F2131D9C0F66}">
  <a:tblStyle styleId="{19A94937-B002-43EA-8855-F2131D9C0F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5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45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072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93634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0720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23982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cc7554a049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cc7554a049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54305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cc7554a049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cc7554a049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27017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cc7554a049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cc7554a049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3002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48984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7356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cd8a80d6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0389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cd8a80d6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22650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cd8a80d6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25237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cd8a80d6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62874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cd8a80d6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68704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cd8a80d6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1057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cd8a80d6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56955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17879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36318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46211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0273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97521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cc7554a049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cc7554a049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62153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cc7554a049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Google Shape;1528;gcc7554a049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cc7554a049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Google Shape;1528;gcc7554a049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8946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4305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5328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2599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3017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674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696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ubTitle" idx="1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6" name="Google Shape;116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subTitle" idx="1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>
            <a:spLocks noGrp="1"/>
          </p:cNvSpPr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1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4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1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40" name="Google Shape;140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Google Shape;141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Google Shape;143;p1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1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5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>
            <a:spLocks noGrp="1"/>
          </p:cNvSpPr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title" idx="2" hasCustomPrompt="1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1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0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20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20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0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56" name="Google Shape;156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Google Shape;160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62;p2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2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Google Shape;164;p2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" name="Google Shape;165;p2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7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3"/>
          <p:cNvSpPr txBox="1">
            <a:spLocks noGrp="1"/>
          </p:cNvSpPr>
          <p:nvPr>
            <p:ph type="subTitle" idx="1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subTitle" idx="2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subTitle" idx="3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subTitle" idx="4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subTitle" idx="5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6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7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8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77" name="Google Shape;177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8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2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" name="Google Shape;183;p2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4" name="Google Shape;184;p24"/>
          <p:cNvSpPr txBox="1">
            <a:spLocks noGrp="1"/>
          </p:cNvSpPr>
          <p:nvPr>
            <p:ph type="body" idx="1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19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 hasCustomPrompt="1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7" name="Google Shape;187;p25"/>
          <p:cNvSpPr txBox="1">
            <a:spLocks noGrp="1"/>
          </p:cNvSpPr>
          <p:nvPr>
            <p:ph type="subTitle" idx="1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88" name="Google Shape;188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" name="Google Shape;189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" name="Google Shape;190;p2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" name="Google Shape;191;p2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>
            <a:spLocks noGrp="1"/>
          </p:cNvSpPr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4" name="Google Shape;194;p26"/>
          <p:cNvSpPr txBox="1">
            <a:spLocks noGrp="1"/>
          </p:cNvSpPr>
          <p:nvPr>
            <p:ph type="title" idx="2" hasCustomPrompt="1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95" name="Google Shape;195;p26"/>
          <p:cNvSpPr txBox="1">
            <a:spLocks noGrp="1"/>
          </p:cNvSpPr>
          <p:nvPr>
            <p:ph type="subTitle" idx="1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6" name="Google Shape;196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26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20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>
            <a:spLocks noGrp="1"/>
          </p:cNvSpPr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1" name="Google Shape;201;p27"/>
          <p:cNvSpPr txBox="1">
            <a:spLocks noGrp="1"/>
          </p:cNvSpPr>
          <p:nvPr>
            <p:ph type="title" idx="2" hasCustomPrompt="1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202" name="Google Shape;202;p27"/>
          <p:cNvSpPr txBox="1">
            <a:spLocks noGrp="1"/>
          </p:cNvSpPr>
          <p:nvPr>
            <p:ph type="subTitle" idx="1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3" name="Google Shape;203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2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2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Google Shape;207;p2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2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8"/>
          <p:cNvSpPr txBox="1">
            <a:spLocks noGrp="1"/>
          </p:cNvSpPr>
          <p:nvPr>
            <p:ph type="subTitle" idx="1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212" name="Google Shape;212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28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>
            <a:spLocks noGrp="1"/>
          </p:cNvSpPr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ubTitle" idx="1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218" name="Google Shape;218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2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2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>
            <a:spLocks noGrp="1"/>
          </p:cNvSpPr>
          <p:nvPr>
            <p:ph type="subTitle" idx="1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26" name="Google Shape;226;p30"/>
          <p:cNvSpPr txBox="1">
            <a:spLocks noGrp="1"/>
          </p:cNvSpPr>
          <p:nvPr>
            <p:ph type="subTitle" idx="2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subTitle" idx="3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4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5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6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32" name="Google Shape;232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2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>
            <a:spLocks noGrp="1"/>
          </p:cNvSpPr>
          <p:nvPr>
            <p:ph type="subTitle" idx="1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6" name="Google Shape;236;p31"/>
          <p:cNvSpPr txBox="1">
            <a:spLocks noGrp="1"/>
          </p:cNvSpPr>
          <p:nvPr>
            <p:ph type="subTitle" idx="2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1"/>
          <p:cNvSpPr txBox="1">
            <a:spLocks noGrp="1"/>
          </p:cNvSpPr>
          <p:nvPr>
            <p:ph type="subTitle" idx="3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8" name="Google Shape;238;p31"/>
          <p:cNvSpPr txBox="1">
            <a:spLocks noGrp="1"/>
          </p:cNvSpPr>
          <p:nvPr>
            <p:ph type="subTitle" idx="4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1"/>
          <p:cNvSpPr txBox="1">
            <a:spLocks noGrp="1"/>
          </p:cNvSpPr>
          <p:nvPr>
            <p:ph type="subTitle" idx="5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0" name="Google Shape;240;p31"/>
          <p:cNvSpPr txBox="1">
            <a:spLocks noGrp="1"/>
          </p:cNvSpPr>
          <p:nvPr>
            <p:ph type="subTitle" idx="6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1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242" name="Google Shape;242;p31"/>
          <p:cNvSpPr txBox="1">
            <a:spLocks noGrp="1"/>
          </p:cNvSpPr>
          <p:nvPr>
            <p:ph type="subTitle" idx="7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3" name="Google Shape;243;p31"/>
          <p:cNvSpPr txBox="1">
            <a:spLocks noGrp="1"/>
          </p:cNvSpPr>
          <p:nvPr>
            <p:ph type="subTitle" idx="8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1"/>
          <p:cNvSpPr txBox="1">
            <a:spLocks noGrp="1"/>
          </p:cNvSpPr>
          <p:nvPr>
            <p:ph type="subTitle" idx="9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subTitle" idx="13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1"/>
          <p:cNvSpPr txBox="1">
            <a:spLocks noGrp="1"/>
          </p:cNvSpPr>
          <p:nvPr>
            <p:ph type="subTitle" idx="14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7" name="Google Shape;247;p31"/>
          <p:cNvSpPr txBox="1">
            <a:spLocks noGrp="1"/>
          </p:cNvSpPr>
          <p:nvPr>
            <p:ph type="subTitle" idx="15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48" name="Google Shape;248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0" name="Google Shape;250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" name="Google Shape;251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 -">
  <p:cSld name="CUSTOM_32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>
            <a:spLocks noGrp="1"/>
          </p:cNvSpPr>
          <p:nvPr>
            <p:ph type="subTitle" idx="1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4" name="Google Shape;254;p32"/>
          <p:cNvSpPr txBox="1">
            <a:spLocks noGrp="1"/>
          </p:cNvSpPr>
          <p:nvPr>
            <p:ph type="subTitle" idx="2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2"/>
          <p:cNvSpPr txBox="1">
            <a:spLocks noGrp="1"/>
          </p:cNvSpPr>
          <p:nvPr>
            <p:ph type="subTitle" idx="3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6" name="Google Shape;256;p32"/>
          <p:cNvSpPr txBox="1">
            <a:spLocks noGrp="1"/>
          </p:cNvSpPr>
          <p:nvPr>
            <p:ph type="subTitle" idx="4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5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6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2"/>
          <p:cNvSpPr txBox="1">
            <a:spLocks noGrp="1"/>
          </p:cNvSpPr>
          <p:nvPr>
            <p:ph type="subTitle" idx="7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0" name="Google Shape;260;p32"/>
          <p:cNvSpPr txBox="1">
            <a:spLocks noGrp="1"/>
          </p:cNvSpPr>
          <p:nvPr>
            <p:ph type="subTitle" idx="8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2"/>
          <p:cNvSpPr txBox="1">
            <a:spLocks noGrp="1"/>
          </p:cNvSpPr>
          <p:nvPr>
            <p:ph type="subTitle" idx="9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2" name="Google Shape;262;p32"/>
          <p:cNvSpPr txBox="1">
            <a:spLocks noGrp="1"/>
          </p:cNvSpPr>
          <p:nvPr>
            <p:ph type="subTitle" idx="13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32"/>
          <p:cNvSpPr txBox="1">
            <a:spLocks noGrp="1"/>
          </p:cNvSpPr>
          <p:nvPr>
            <p:ph type="subTitle" idx="14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4" name="Google Shape;264;p32"/>
          <p:cNvSpPr txBox="1">
            <a:spLocks noGrp="1"/>
          </p:cNvSpPr>
          <p:nvPr>
            <p:ph type="subTitle" idx="15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3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66" name="Google Shape;266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33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>
            <a:spLocks noGrp="1"/>
          </p:cNvSpPr>
          <p:nvPr>
            <p:ph type="subTitle" idx="1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0" name="Google Shape;270;p33"/>
          <p:cNvSpPr txBox="1">
            <a:spLocks noGrp="1"/>
          </p:cNvSpPr>
          <p:nvPr>
            <p:ph type="subTitle" idx="2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3"/>
          <p:cNvSpPr txBox="1">
            <a:spLocks noGrp="1"/>
          </p:cNvSpPr>
          <p:nvPr>
            <p:ph type="subTitle" idx="3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2" name="Google Shape;272;p33"/>
          <p:cNvSpPr txBox="1">
            <a:spLocks noGrp="1"/>
          </p:cNvSpPr>
          <p:nvPr>
            <p:ph type="subTitle" idx="4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33"/>
          <p:cNvSpPr txBox="1">
            <a:spLocks noGrp="1"/>
          </p:cNvSpPr>
          <p:nvPr>
            <p:ph type="subTitle" idx="5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4" name="Google Shape;274;p33"/>
          <p:cNvSpPr txBox="1">
            <a:spLocks noGrp="1"/>
          </p:cNvSpPr>
          <p:nvPr>
            <p:ph type="subTitle" idx="6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3"/>
          <p:cNvSpPr txBox="1">
            <a:spLocks noGrp="1"/>
          </p:cNvSpPr>
          <p:nvPr>
            <p:ph type="subTitle" idx="7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subTitle" idx="8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3"/>
          <p:cNvSpPr txBox="1">
            <a:spLocks noGrp="1"/>
          </p:cNvSpPr>
          <p:nvPr>
            <p:ph type="subTitle" idx="9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8" name="Google Shape;278;p33"/>
          <p:cNvSpPr txBox="1">
            <a:spLocks noGrp="1"/>
          </p:cNvSpPr>
          <p:nvPr>
            <p:ph type="subTitle" idx="13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33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80" name="Google Shape;280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2" name="Google Shape;282;p3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3" name="Google Shape;283;p3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34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>
            <a:spLocks noGrp="1"/>
          </p:cNvSpPr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286" name="Google Shape;286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9" name="Google Shape;289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0" name="Google Shape;290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1" name="Google Shape;291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35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5"/>
          <p:cNvSpPr txBox="1">
            <a:spLocks noGrp="1"/>
          </p:cNvSpPr>
          <p:nvPr>
            <p:ph type="subTitle" idx="1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4" name="Google Shape;294;p35"/>
          <p:cNvSpPr txBox="1">
            <a:spLocks noGrp="1"/>
          </p:cNvSpPr>
          <p:nvPr>
            <p:ph type="subTitle" idx="2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35"/>
          <p:cNvSpPr txBox="1">
            <a:spLocks noGrp="1"/>
          </p:cNvSpPr>
          <p:nvPr>
            <p:ph type="subTitle" idx="3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6" name="Google Shape;296;p35"/>
          <p:cNvSpPr txBox="1">
            <a:spLocks noGrp="1"/>
          </p:cNvSpPr>
          <p:nvPr>
            <p:ph type="subTitle" idx="4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35"/>
          <p:cNvSpPr txBox="1">
            <a:spLocks noGrp="1"/>
          </p:cNvSpPr>
          <p:nvPr>
            <p:ph type="subTitle" idx="5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8" name="Google Shape;298;p35"/>
          <p:cNvSpPr txBox="1">
            <a:spLocks noGrp="1"/>
          </p:cNvSpPr>
          <p:nvPr>
            <p:ph type="subTitle" idx="6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35"/>
          <p:cNvSpPr txBox="1">
            <a:spLocks noGrp="1"/>
          </p:cNvSpPr>
          <p:nvPr>
            <p:ph type="subTitle" idx="7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0" name="Google Shape;300;p35"/>
          <p:cNvSpPr txBox="1">
            <a:spLocks noGrp="1"/>
          </p:cNvSpPr>
          <p:nvPr>
            <p:ph type="subTitle" idx="8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3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02" name="Google Shape;302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" name="Google Shape;303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36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>
            <a:spLocks noGrp="1"/>
          </p:cNvSpPr>
          <p:nvPr>
            <p:ph type="subTitle" idx="1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6" name="Google Shape;306;p36"/>
          <p:cNvSpPr txBox="1">
            <a:spLocks noGrp="1"/>
          </p:cNvSpPr>
          <p:nvPr>
            <p:ph type="subTitle" idx="2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36"/>
          <p:cNvSpPr txBox="1">
            <a:spLocks noGrp="1"/>
          </p:cNvSpPr>
          <p:nvPr>
            <p:ph type="subTitle" idx="3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8" name="Google Shape;308;p36"/>
          <p:cNvSpPr txBox="1">
            <a:spLocks noGrp="1"/>
          </p:cNvSpPr>
          <p:nvPr>
            <p:ph type="subTitle" idx="4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36"/>
          <p:cNvSpPr txBox="1">
            <a:spLocks noGrp="1"/>
          </p:cNvSpPr>
          <p:nvPr>
            <p:ph type="subTitle" idx="5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10" name="Google Shape;310;p36"/>
          <p:cNvSpPr txBox="1">
            <a:spLocks noGrp="1"/>
          </p:cNvSpPr>
          <p:nvPr>
            <p:ph type="subTitle" idx="6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12" name="Google Shape;312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3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23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" name="Google Shape;316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7" name="Google Shape;317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8" name="Google Shape;318;p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9" name="Google Shape;319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0" name="Google Shape;320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1" name="Google Shape;321;p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2" name="Google Shape;322;p37"/>
          <p:cNvSpPr txBox="1">
            <a:spLocks noGrp="1"/>
          </p:cNvSpPr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37"/>
          <p:cNvSpPr txBox="1">
            <a:spLocks noGrp="1"/>
          </p:cNvSpPr>
          <p:nvPr>
            <p:ph type="subTitle" idx="1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24" name="Google Shape;324;p37"/>
          <p:cNvSpPr txBox="1">
            <a:spLocks noGrp="1"/>
          </p:cNvSpPr>
          <p:nvPr>
            <p:ph type="subTitle" idx="2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37"/>
          <p:cNvSpPr txBox="1">
            <a:spLocks noGrp="1"/>
          </p:cNvSpPr>
          <p:nvPr>
            <p:ph type="subTitle" idx="3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26" name="Google Shape;326;p37"/>
          <p:cNvSpPr txBox="1">
            <a:spLocks noGrp="1"/>
          </p:cNvSpPr>
          <p:nvPr>
            <p:ph type="subTitle" idx="4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37"/>
          <p:cNvSpPr txBox="1">
            <a:spLocks noGrp="1"/>
          </p:cNvSpPr>
          <p:nvPr>
            <p:ph type="subTitle" idx="5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subTitle" idx="6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37"/>
          <p:cNvSpPr txBox="1">
            <a:spLocks noGrp="1"/>
          </p:cNvSpPr>
          <p:nvPr>
            <p:ph type="subTitle" idx="7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30" name="Google Shape;330;p37"/>
          <p:cNvSpPr txBox="1">
            <a:spLocks noGrp="1"/>
          </p:cNvSpPr>
          <p:nvPr>
            <p:ph type="subTitle" idx="8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title" idx="9" hasCustomPrompt="1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2" name="Google Shape;332;p37"/>
          <p:cNvSpPr txBox="1">
            <a:spLocks noGrp="1"/>
          </p:cNvSpPr>
          <p:nvPr>
            <p:ph type="title" idx="13" hasCustomPrompt="1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3" name="Google Shape;333;p37"/>
          <p:cNvSpPr txBox="1">
            <a:spLocks noGrp="1"/>
          </p:cNvSpPr>
          <p:nvPr>
            <p:ph type="title" idx="14" hasCustomPrompt="1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4" name="Google Shape;334;p37"/>
          <p:cNvSpPr txBox="1">
            <a:spLocks noGrp="1"/>
          </p:cNvSpPr>
          <p:nvPr>
            <p:ph type="title" idx="15" hasCustomPrompt="1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_2_1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8"/>
          <p:cNvSpPr txBox="1">
            <a:spLocks noGrp="1"/>
          </p:cNvSpPr>
          <p:nvPr>
            <p:ph type="subTitle" idx="1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37" name="Google Shape;337;p38"/>
          <p:cNvSpPr txBox="1">
            <a:spLocks noGrp="1"/>
          </p:cNvSpPr>
          <p:nvPr>
            <p:ph type="subTitle" idx="2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subTitle" idx="3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39" name="Google Shape;339;p38"/>
          <p:cNvSpPr txBox="1">
            <a:spLocks noGrp="1"/>
          </p:cNvSpPr>
          <p:nvPr>
            <p:ph type="subTitle" idx="4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38"/>
          <p:cNvSpPr txBox="1">
            <a:spLocks noGrp="1"/>
          </p:cNvSpPr>
          <p:nvPr>
            <p:ph type="subTitle" idx="5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ubTitle" idx="6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3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43" name="Google Shape;343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4" name="Google Shape;344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5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>
            <a:spLocks noGrp="1"/>
          </p:cNvSpPr>
          <p:nvPr>
            <p:ph type="subTitle" idx="1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7" name="Google Shape;347;p39"/>
          <p:cNvSpPr txBox="1">
            <a:spLocks noGrp="1"/>
          </p:cNvSpPr>
          <p:nvPr>
            <p:ph type="subTitle" idx="2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ubTitle" idx="3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9" name="Google Shape;349;p39"/>
          <p:cNvSpPr txBox="1">
            <a:spLocks noGrp="1"/>
          </p:cNvSpPr>
          <p:nvPr>
            <p:ph type="subTitle" idx="4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39"/>
          <p:cNvSpPr txBox="1">
            <a:spLocks noGrp="1"/>
          </p:cNvSpPr>
          <p:nvPr>
            <p:ph type="subTitle" idx="5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51" name="Google Shape;351;p39"/>
          <p:cNvSpPr txBox="1">
            <a:spLocks noGrp="1"/>
          </p:cNvSpPr>
          <p:nvPr>
            <p:ph type="subTitle" idx="6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9"/>
          <p:cNvSpPr txBox="1">
            <a:spLocks noGrp="1"/>
          </p:cNvSpPr>
          <p:nvPr>
            <p:ph type="subTitle" idx="7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53" name="Google Shape;353;p39"/>
          <p:cNvSpPr txBox="1">
            <a:spLocks noGrp="1"/>
          </p:cNvSpPr>
          <p:nvPr>
            <p:ph type="subTitle" idx="8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3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55" name="Google Shape;355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6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1" name="Google Shape;361;p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" name="Google Shape;362;p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3" name="Google Shape;363;p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4" name="Google Shape;364;p40"/>
          <p:cNvSpPr txBox="1">
            <a:spLocks noGrp="1"/>
          </p:cNvSpPr>
          <p:nvPr>
            <p:ph type="subTitle" idx="1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65" name="Google Shape;365;p40"/>
          <p:cNvSpPr txBox="1">
            <a:spLocks noGrp="1"/>
          </p:cNvSpPr>
          <p:nvPr>
            <p:ph type="subTitle" idx="2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40"/>
          <p:cNvSpPr txBox="1">
            <a:spLocks noGrp="1"/>
          </p:cNvSpPr>
          <p:nvPr>
            <p:ph type="subTitle" idx="3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67" name="Google Shape;367;p40"/>
          <p:cNvSpPr txBox="1">
            <a:spLocks noGrp="1"/>
          </p:cNvSpPr>
          <p:nvPr>
            <p:ph type="subTitle" idx="4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40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369" name="Google Shape;369;p40"/>
          <p:cNvSpPr txBox="1">
            <a:spLocks noGrp="1"/>
          </p:cNvSpPr>
          <p:nvPr>
            <p:ph type="subTitle" idx="5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70" name="Google Shape;370;p40"/>
          <p:cNvSpPr txBox="1">
            <a:spLocks noGrp="1"/>
          </p:cNvSpPr>
          <p:nvPr>
            <p:ph type="subTitle" idx="6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6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1"/>
          <p:cNvSpPr txBox="1">
            <a:spLocks noGrp="1"/>
          </p:cNvSpPr>
          <p:nvPr>
            <p:ph type="title" hasCustomPrompt="1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3" name="Google Shape;373;p41"/>
          <p:cNvSpPr txBox="1">
            <a:spLocks noGrp="1"/>
          </p:cNvSpPr>
          <p:nvPr>
            <p:ph type="subTitle" idx="1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41"/>
          <p:cNvSpPr txBox="1">
            <a:spLocks noGrp="1"/>
          </p:cNvSpPr>
          <p:nvPr>
            <p:ph type="title" idx="2" hasCustomPrompt="1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5" name="Google Shape;375;p41"/>
          <p:cNvSpPr txBox="1">
            <a:spLocks noGrp="1"/>
          </p:cNvSpPr>
          <p:nvPr>
            <p:ph type="subTitle" idx="3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41"/>
          <p:cNvSpPr txBox="1">
            <a:spLocks noGrp="1"/>
          </p:cNvSpPr>
          <p:nvPr>
            <p:ph type="title" idx="4" hasCustomPrompt="1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7" name="Google Shape;377;p41"/>
          <p:cNvSpPr txBox="1">
            <a:spLocks noGrp="1"/>
          </p:cNvSpPr>
          <p:nvPr>
            <p:ph type="subTitle" idx="5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78" name="Google Shape;378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5" name="Google Shape;35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28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2"/>
          <p:cNvSpPr txBox="1">
            <a:spLocks noGrp="1"/>
          </p:cNvSpPr>
          <p:nvPr>
            <p:ph type="subTitle" idx="1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2" name="Google Shape;382;p42"/>
          <p:cNvSpPr txBox="1">
            <a:spLocks noGrp="1"/>
          </p:cNvSpPr>
          <p:nvPr>
            <p:ph type="subTitle" idx="2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42"/>
          <p:cNvSpPr txBox="1">
            <a:spLocks noGrp="1"/>
          </p:cNvSpPr>
          <p:nvPr>
            <p:ph type="subTitle" idx="3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4" name="Google Shape;384;p42"/>
          <p:cNvSpPr txBox="1">
            <a:spLocks noGrp="1"/>
          </p:cNvSpPr>
          <p:nvPr>
            <p:ph type="subTitle" idx="4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42"/>
          <p:cNvSpPr txBox="1">
            <a:spLocks noGrp="1"/>
          </p:cNvSpPr>
          <p:nvPr>
            <p:ph type="subTitle" idx="5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6" name="Google Shape;386;p42"/>
          <p:cNvSpPr txBox="1">
            <a:spLocks noGrp="1"/>
          </p:cNvSpPr>
          <p:nvPr>
            <p:ph type="subTitle" idx="6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87" name="Google Shape;387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8" name="Google Shape;388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9" name="Google Shape;389;p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" name="Google Shape;390;p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1" name="Google Shape;391;p4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2" name="Google Shape;392;p42"/>
          <p:cNvSpPr txBox="1">
            <a:spLocks noGrp="1"/>
          </p:cNvSpPr>
          <p:nvPr>
            <p:ph type="title" hasCustomPrompt="1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3" name="Google Shape;393;p42"/>
          <p:cNvSpPr txBox="1">
            <a:spLocks noGrp="1"/>
          </p:cNvSpPr>
          <p:nvPr>
            <p:ph type="title" idx="7" hasCustomPrompt="1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4" name="Google Shape;394;p42"/>
          <p:cNvSpPr txBox="1">
            <a:spLocks noGrp="1"/>
          </p:cNvSpPr>
          <p:nvPr>
            <p:ph type="title" idx="8" hasCustomPrompt="1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7_1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>
            <a:spLocks noGrp="1"/>
          </p:cNvSpPr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43"/>
          <p:cNvSpPr txBox="1">
            <a:spLocks noGrp="1"/>
          </p:cNvSpPr>
          <p:nvPr>
            <p:ph type="subTitle" idx="1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98" name="Google Shape;398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9" name="Google Shape;399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7_2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4"/>
          <p:cNvSpPr txBox="1">
            <a:spLocks noGrp="1"/>
          </p:cNvSpPr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402" name="Google Shape;402;p44"/>
          <p:cNvSpPr txBox="1">
            <a:spLocks noGrp="1"/>
          </p:cNvSpPr>
          <p:nvPr>
            <p:ph type="subTitle" idx="1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cxnSp>
        <p:nvCxnSpPr>
          <p:cNvPr id="403" name="Google Shape;403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8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 txBox="1">
            <a:spLocks noGrp="1"/>
          </p:cNvSpPr>
          <p:nvPr>
            <p:ph type="subTitle" idx="1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7" name="Google Shape;407;p4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408" name="Google Shape;408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9" name="Google Shape;409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0" name="Google Shape;410;p45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9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2" name="Google Shape;412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3" name="Google Shape;413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" name="Google Shape;414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5" name="Google Shape;415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6" name="Google Shape;416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7" name="Google Shape;417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8" name="Google Shape;418;p46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19" name="Google Shape;419;p46"/>
          <p:cNvSpPr txBox="1">
            <a:spLocks noGrp="1"/>
          </p:cNvSpPr>
          <p:nvPr>
            <p:ph type="subTitle" idx="1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0" name="Google Shape;420;p46"/>
          <p:cNvSpPr txBox="1">
            <a:spLocks noGrp="1"/>
          </p:cNvSpPr>
          <p:nvPr>
            <p:ph type="subTitle" idx="2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9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7"/>
          <p:cNvSpPr txBox="1">
            <a:spLocks noGrp="1"/>
          </p:cNvSpPr>
          <p:nvPr>
            <p:ph type="subTitle" idx="1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23" name="Google Shape;423;p47"/>
          <p:cNvSpPr txBox="1">
            <a:spLocks noGrp="1"/>
          </p:cNvSpPr>
          <p:nvPr>
            <p:ph type="subTitle" idx="2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47"/>
          <p:cNvSpPr txBox="1">
            <a:spLocks noGrp="1"/>
          </p:cNvSpPr>
          <p:nvPr>
            <p:ph type="subTitle" idx="3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25" name="Google Shape;425;p47"/>
          <p:cNvSpPr txBox="1">
            <a:spLocks noGrp="1"/>
          </p:cNvSpPr>
          <p:nvPr>
            <p:ph type="subTitle" idx="4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4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427" name="Google Shape;427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8" name="Google Shape;428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31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31" name="Google Shape;431;p48"/>
          <p:cNvSpPr txBox="1">
            <a:spLocks noGrp="1"/>
          </p:cNvSpPr>
          <p:nvPr>
            <p:ph type="subTitle" idx="1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2" name="Google Shape;432;p48"/>
          <p:cNvSpPr txBox="1">
            <a:spLocks noGrp="1"/>
          </p:cNvSpPr>
          <p:nvPr>
            <p:ph type="subTitle" idx="2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48"/>
          <p:cNvSpPr txBox="1">
            <a:spLocks noGrp="1"/>
          </p:cNvSpPr>
          <p:nvPr>
            <p:ph type="subTitle" idx="3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4" name="Google Shape;434;p48"/>
          <p:cNvSpPr txBox="1">
            <a:spLocks noGrp="1"/>
          </p:cNvSpPr>
          <p:nvPr>
            <p:ph type="subTitle" idx="4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48"/>
          <p:cNvSpPr txBox="1">
            <a:spLocks noGrp="1"/>
          </p:cNvSpPr>
          <p:nvPr>
            <p:ph type="subTitle" idx="5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6" name="Google Shape;436;p48"/>
          <p:cNvSpPr txBox="1">
            <a:spLocks noGrp="1"/>
          </p:cNvSpPr>
          <p:nvPr>
            <p:ph type="subTitle" idx="6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37" name="Google Shape;43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9" name="Google Shape;439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0" name="Google Shape;440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9"/>
          <p:cNvSpPr txBox="1">
            <a:spLocks noGrp="1"/>
          </p:cNvSpPr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43" name="Google Shape;443;p49"/>
          <p:cNvSpPr txBox="1">
            <a:spLocks noGrp="1"/>
          </p:cNvSpPr>
          <p:nvPr>
            <p:ph type="subTitle" idx="1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49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45" name="Google Shape;445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6" name="Google Shape;446;p49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7" name="Google Shape;447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8" name="Google Shape;448;p49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0" name="Google Shape;40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2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47;p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50" name="Google Shape;50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52;p8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8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>
            <a:endParaRPr/>
          </a:p>
        </p:txBody>
      </p:sp>
      <p:cxnSp>
        <p:nvCxnSpPr>
          <p:cNvPr id="62" name="Google Shape;62;p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10"/>
          <p:cNvCxnSpPr/>
          <p:nvPr/>
        </p:nvCxnSpPr>
        <p:spPr>
          <a:xfrm rot="10800000" flipH="1">
            <a:off x="6144975" y="3103725"/>
            <a:ext cx="3118200" cy="2201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>
            <a:spLocks noGrp="1"/>
          </p:cNvSpPr>
          <p:nvPr>
            <p:ph type="ctrTitle"/>
          </p:nvPr>
        </p:nvSpPr>
        <p:spPr>
          <a:xfrm>
            <a:off x="0" y="248948"/>
            <a:ext cx="9144000" cy="40118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CA" sz="2000" dirty="0"/>
              <a:t>ENSC 427: COMMUNICATION NETWORKS</a:t>
            </a:r>
            <a:br>
              <a:rPr lang="en-CA" sz="2000" dirty="0"/>
            </a:br>
            <a:r>
              <a:rPr lang="en-CA" sz="1600" dirty="0"/>
              <a:t>SPRING 2023</a:t>
            </a:r>
            <a:br>
              <a:rPr lang="en-CA" sz="2500" dirty="0"/>
            </a:br>
            <a:br>
              <a:rPr lang="en-CA" sz="2500" dirty="0"/>
            </a:br>
            <a:r>
              <a:rPr lang="en-CA" sz="2000" dirty="0"/>
              <a:t>FINAL PROJECT PRESENTATION</a:t>
            </a:r>
            <a:br>
              <a:rPr lang="en-CA" sz="2000" dirty="0"/>
            </a:br>
            <a:r>
              <a:rPr lang="en-US" sz="1400" dirty="0"/>
              <a:t>Investigation into Wireless Device Botnets</a:t>
            </a:r>
            <a:br>
              <a:rPr lang="en-CA" sz="2000" dirty="0"/>
            </a:br>
            <a:r>
              <a:rPr lang="en-CA" sz="1200" dirty="0"/>
              <a:t>https://www.sfu.ca/~jaforres/</a:t>
            </a:r>
            <a:br>
              <a:rPr lang="en-CA" sz="2000" dirty="0"/>
            </a:br>
            <a:br>
              <a:rPr lang="en-CA" sz="2000" dirty="0"/>
            </a:br>
            <a:r>
              <a:rPr lang="en-CA" sz="1000" dirty="0"/>
              <a:t>Jacob Forrest – 301360304 – jaforres@sfu.ca</a:t>
            </a:r>
            <a:br>
              <a:rPr lang="en-CA" sz="1000" dirty="0"/>
            </a:br>
            <a:r>
              <a:rPr lang="en-CA" sz="1000" dirty="0"/>
              <a:t>Boris </a:t>
            </a:r>
            <a:r>
              <a:rPr lang="en-CA" sz="1000" dirty="0" err="1"/>
              <a:t>Perdija</a:t>
            </a:r>
            <a:r>
              <a:rPr lang="en-CA" sz="1000" dirty="0"/>
              <a:t> – 301339378 - bperdija@sfu.ca</a:t>
            </a:r>
            <a:br>
              <a:rPr lang="en-CA" sz="1000" dirty="0"/>
            </a:br>
            <a:r>
              <a:rPr lang="en-CA" sz="1000" dirty="0"/>
              <a:t>Group 01</a:t>
            </a:r>
            <a:br>
              <a:rPr lang="en-CA" sz="2500" dirty="0"/>
            </a:br>
            <a:endParaRPr lang="en-CA" sz="2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6"/>
          <p:cNvSpPr txBox="1">
            <a:spLocks noGrp="1"/>
          </p:cNvSpPr>
          <p:nvPr>
            <p:ph type="subTitle" idx="1"/>
          </p:nvPr>
        </p:nvSpPr>
        <p:spPr>
          <a:xfrm>
            <a:off x="869446" y="1208942"/>
            <a:ext cx="7405108" cy="3667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US" sz="1500" dirty="0"/>
              <a:t>A type of DDoS attack that targets network protocols using UDP.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15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500" dirty="0">
                <a:solidFill>
                  <a:schemeClr val="tx1"/>
                </a:solidFill>
              </a:rPr>
              <a:t>Overwhelms the target server or network with a flood of UDP packets.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500" b="1" dirty="0">
              <a:solidFill>
                <a:srgbClr val="C00000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500" dirty="0"/>
              <a:t>UDP is a connectionless protocol, allowing attackers to send a large number of packets to random ports.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1500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500" dirty="0"/>
              <a:t>Difficult to detect and mitigate due to the use of legitimate traffic and distributed sources.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500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500" dirty="0"/>
              <a:t>Mitigation strategies include rate-limiting UDP traffic, filtering suspicious traffic, and using DDoS protection services.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sz="1500" dirty="0"/>
          </a:p>
        </p:txBody>
      </p:sp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UDP Flood DDoS Attack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D5DF94-6260-3448-263F-7C7705246A36}"/>
              </a:ext>
            </a:extLst>
          </p:cNvPr>
          <p:cNvSpPr txBox="1"/>
          <p:nvPr/>
        </p:nvSpPr>
        <p:spPr>
          <a:xfrm>
            <a:off x="8267900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51973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2223828" y="2405771"/>
            <a:ext cx="4696343" cy="18502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Botnet Detection</a:t>
            </a:r>
            <a:endParaRPr dirty="0"/>
          </a:p>
        </p:txBody>
      </p:sp>
      <p:sp>
        <p:nvSpPr>
          <p:cNvPr id="573" name="Google Shape;573;p69"/>
          <p:cNvSpPr txBox="1">
            <a:spLocks noGrp="1"/>
          </p:cNvSpPr>
          <p:nvPr>
            <p:ph type="title" idx="2"/>
          </p:nvPr>
        </p:nvSpPr>
        <p:spPr>
          <a:xfrm>
            <a:off x="3746550" y="1387972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DA16B7-D93E-3B63-DD53-E187DCCA10F7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18511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6"/>
          <p:cNvSpPr txBox="1">
            <a:spLocks noGrp="1"/>
          </p:cNvSpPr>
          <p:nvPr>
            <p:ph type="subTitle" idx="1"/>
          </p:nvPr>
        </p:nvSpPr>
        <p:spPr>
          <a:xfrm>
            <a:off x="869446" y="1208942"/>
            <a:ext cx="7405108" cy="3667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200" dirty="0">
                <a:solidFill>
                  <a:schemeClr val="dk1"/>
                </a:solidFill>
              </a:rPr>
              <a:t>Botnets, while dangerous, are detectable. </a:t>
            </a:r>
            <a:endParaRPr lang="en-CA" sz="1100" b="1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CA" sz="1200" b="1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CA" sz="1200" b="1" dirty="0"/>
              <a:t>Some current methods for botnet detection include: </a:t>
            </a:r>
          </a:p>
          <a:p>
            <a:pPr marL="171450" lvl="0" indent="-171450">
              <a:buClr>
                <a:schemeClr val="dk1"/>
              </a:buClr>
              <a:buSzPts val="1100"/>
              <a:buFontTx/>
              <a:buChar char="-"/>
            </a:pPr>
            <a:r>
              <a:rPr lang="en-CA" sz="1200" b="1" dirty="0">
                <a:solidFill>
                  <a:srgbClr val="C00000"/>
                </a:solidFill>
              </a:rPr>
              <a:t>Examine traffic content for IRC commands</a:t>
            </a:r>
          </a:p>
          <a:p>
            <a:pPr marL="171450" lvl="0" indent="-171450">
              <a:buClr>
                <a:schemeClr val="dk1"/>
              </a:buClr>
              <a:buSzPts val="1100"/>
              <a:buFontTx/>
              <a:buChar char="-"/>
            </a:pPr>
            <a:endParaRPr lang="en-CA" sz="1200" dirty="0"/>
          </a:p>
          <a:p>
            <a:pPr marL="171450" lvl="0" indent="-171450">
              <a:buClr>
                <a:schemeClr val="dk1"/>
              </a:buClr>
              <a:buSzPts val="1100"/>
              <a:buFontTx/>
              <a:buChar char="-"/>
            </a:pPr>
            <a:endParaRPr lang="en-CA" sz="2000" dirty="0"/>
          </a:p>
          <a:p>
            <a:pPr marL="171450" lvl="0" indent="-171450">
              <a:buClr>
                <a:schemeClr val="dk1"/>
              </a:buClr>
              <a:buSzPts val="1100"/>
              <a:buFontTx/>
              <a:buChar char="-"/>
            </a:pPr>
            <a:r>
              <a:rPr lang="en-CA" sz="1200" b="1" dirty="0">
                <a:solidFill>
                  <a:srgbClr val="C00000"/>
                </a:solidFill>
              </a:rPr>
              <a:t>Monitor DNS for strange usage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CA" sz="1200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CA" sz="2000" dirty="0"/>
          </a:p>
          <a:p>
            <a:pPr marL="171450" lvl="0" indent="-171450">
              <a:buClr>
                <a:schemeClr val="dk1"/>
              </a:buClr>
              <a:buSzPts val="1100"/>
              <a:buFontTx/>
              <a:buChar char="-"/>
            </a:pPr>
            <a:r>
              <a:rPr lang="en-CA" sz="1200" b="1" dirty="0">
                <a:solidFill>
                  <a:srgbClr val="C00000"/>
                </a:solidFill>
              </a:rPr>
              <a:t>Set up honeynets to capture live bots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CA" sz="1200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CA" sz="2000" dirty="0"/>
          </a:p>
          <a:p>
            <a:pPr marL="171450" lvl="0" indent="-171450">
              <a:buClr>
                <a:schemeClr val="dk1"/>
              </a:buClr>
              <a:buSzPts val="1100"/>
              <a:buFontTx/>
              <a:buChar char="-"/>
            </a:pPr>
            <a:r>
              <a:rPr lang="en-CA" sz="1200" b="1" dirty="0">
                <a:solidFill>
                  <a:srgbClr val="C00000"/>
                </a:solidFill>
              </a:rPr>
              <a:t>Analyze behaviours and signatures</a:t>
            </a:r>
          </a:p>
          <a:p>
            <a:pPr marL="171450" lvl="0" indent="-171450">
              <a:buClr>
                <a:schemeClr val="dk1"/>
              </a:buClr>
              <a:buSzPts val="1100"/>
              <a:buFontTx/>
              <a:buChar char="-"/>
            </a:pPr>
            <a:endParaRPr lang="en-CA" sz="1200" dirty="0"/>
          </a:p>
          <a:p>
            <a:pPr marL="171450" lvl="0" indent="-171450">
              <a:buClr>
                <a:schemeClr val="dk1"/>
              </a:buClr>
              <a:buSzPts val="1100"/>
              <a:buFontTx/>
              <a:buChar char="-"/>
            </a:pPr>
            <a:endParaRPr lang="en-CA" sz="1800" dirty="0"/>
          </a:p>
          <a:p>
            <a:pPr marL="171450" lvl="0" indent="-171450">
              <a:buClr>
                <a:schemeClr val="dk1"/>
              </a:buClr>
              <a:buSzPts val="1100"/>
              <a:buFontTx/>
              <a:buChar char="-"/>
            </a:pPr>
            <a:r>
              <a:rPr lang="en-CA" sz="1200" b="1" dirty="0">
                <a:solidFill>
                  <a:srgbClr val="C00000"/>
                </a:solidFill>
              </a:rPr>
              <a:t>Machine Learning algorithms</a:t>
            </a:r>
            <a:endParaRPr lang="en-CA" sz="1200" b="1" dirty="0">
              <a:solidFill>
                <a:srgbClr val="3E3432"/>
              </a:solidFill>
            </a:endParaRP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CA" sz="1600" dirty="0"/>
          </a:p>
        </p:txBody>
      </p:sp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</a:t>
            </a:r>
            <a:endParaRPr/>
          </a:p>
        </p:txBody>
      </p:sp>
      <p:sp>
        <p:nvSpPr>
          <p:cNvPr id="3" name="Google Shape;553;p66">
            <a:extLst>
              <a:ext uri="{FF2B5EF4-FFF2-40B4-BE49-F238E27FC236}">
                <a16:creationId xmlns:a16="http://schemas.microsoft.com/office/drawing/2014/main" id="{B6BEE77F-0819-092B-6EFC-F6775B2F2BFA}"/>
              </a:ext>
            </a:extLst>
          </p:cNvPr>
          <p:cNvSpPr txBox="1">
            <a:spLocks/>
          </p:cNvSpPr>
          <p:nvPr/>
        </p:nvSpPr>
        <p:spPr>
          <a:xfrm>
            <a:off x="1087160" y="1966684"/>
            <a:ext cx="7405108" cy="1986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71450" indent="-171450"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CA" sz="1050"/>
              <a:t>Many botnets use communication protocols such as IRC to send commands to infected devices. Hence, detection systems can look at chat sessions to examine content for botnet commands</a:t>
            </a:r>
          </a:p>
          <a:p>
            <a:pPr marL="171450" indent="-171450"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endParaRPr lang="en-CA" sz="1200"/>
          </a:p>
          <a:p>
            <a:pPr marL="171450" indent="-171450"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endParaRPr lang="en-CA" sz="1050"/>
          </a:p>
          <a:p>
            <a:pPr marL="171450" indent="-171450"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CA" sz="1050"/>
              <a:t>DNS queries can be analyzed to identify the domains that the botnet is communicating and revealing potential C&amp;C servers or botnet-infrastructure-related activities.</a:t>
            </a:r>
          </a:p>
          <a:p>
            <a:pPr marL="171450" indent="-171450"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endParaRPr lang="en-CA" sz="800"/>
          </a:p>
          <a:p>
            <a:pPr marL="171450" indent="-171450"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endParaRPr lang="en-CA" sz="800"/>
          </a:p>
          <a:p>
            <a:pPr marL="171450" indent="-171450"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endParaRPr lang="en-CA" sz="700"/>
          </a:p>
          <a:p>
            <a:pPr marL="171450" indent="-171450"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CA" sz="1050"/>
              <a:t>Honey nets are computer systems that are set up to trap or gain information. By deploying honeynets, defenders can capture live bots and analyze their tactics, techniques, and procedures.</a:t>
            </a:r>
          </a:p>
          <a:p>
            <a:pPr marL="171450" indent="-171450"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endParaRPr lang="en-CA" sz="1050"/>
          </a:p>
          <a:p>
            <a:pPr marL="171450" indent="-171450"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endParaRPr lang="en-CA" sz="1100"/>
          </a:p>
          <a:p>
            <a:pPr marL="171450" indent="-171450"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CA" sz="1050"/>
              <a:t>Botnets often have a unique behavior pattern (attacking only at a certain time of day), or have a unique code signature that identify them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A32F49-FE48-9736-9E04-4E45FCCD01FD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8247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2714550" y="2368029"/>
            <a:ext cx="37149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Literature Review</a:t>
            </a:r>
            <a:endParaRPr dirty="0"/>
          </a:p>
        </p:txBody>
      </p:sp>
      <p:sp>
        <p:nvSpPr>
          <p:cNvPr id="573" name="Google Shape;573;p69"/>
          <p:cNvSpPr txBox="1">
            <a:spLocks noGrp="1"/>
          </p:cNvSpPr>
          <p:nvPr>
            <p:ph type="title" idx="2"/>
          </p:nvPr>
        </p:nvSpPr>
        <p:spPr>
          <a:xfrm>
            <a:off x="3746550" y="1387972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D9A973-1878-BF7E-3F72-BC62930476FC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93113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54;p66">
            <a:extLst>
              <a:ext uri="{FF2B5EF4-FFF2-40B4-BE49-F238E27FC236}">
                <a16:creationId xmlns:a16="http://schemas.microsoft.com/office/drawing/2014/main" id="{BF1F62E8-E563-11B1-9AD3-076D714371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review on Detection</a:t>
            </a:r>
            <a:endParaRPr/>
          </a:p>
        </p:txBody>
      </p:sp>
      <p:sp>
        <p:nvSpPr>
          <p:cNvPr id="17" name="Google Shape;553;p66">
            <a:extLst>
              <a:ext uri="{FF2B5EF4-FFF2-40B4-BE49-F238E27FC236}">
                <a16:creationId xmlns:a16="http://schemas.microsoft.com/office/drawing/2014/main" id="{35AFCFB4-1A48-014A-4A31-9A1E46E0F86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69446" y="1329070"/>
            <a:ext cx="7405108" cy="33770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600" dirty="0">
                <a:solidFill>
                  <a:schemeClr val="dk1"/>
                </a:solidFill>
              </a:rPr>
              <a:t>“An empirical comparison of botnet detection methods”, by </a:t>
            </a:r>
            <a:r>
              <a:rPr lang="en-CA" sz="1600" dirty="0"/>
              <a:t>S. García, M. Grill , J. </a:t>
            </a:r>
            <a:r>
              <a:rPr lang="en-CA" sz="1600" dirty="0" err="1"/>
              <a:t>Stiborek</a:t>
            </a:r>
            <a:r>
              <a:rPr lang="en-CA" sz="1600" dirty="0"/>
              <a:t> , A. Zunino. Written 2014.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600" dirty="0"/>
              <a:t>Botnet detection methods are hard to quantify and rank on their effectiveness.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600" b="1" dirty="0"/>
              <a:t>Some reasons for being difficult to compare detection methods include: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600" dirty="0"/>
              <a:t>Poor documentation between detection methods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600" dirty="0"/>
              <a:t>Lack of a common botnet dataset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600" dirty="0"/>
              <a:t>Lack of any uniform botnet comparison methodology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600" dirty="0"/>
              <a:t>Lack of suitable error metric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CA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CA" sz="1600" dirty="0"/>
              <a:t>The goal of this paper was to compare three botnet detection methods with reproducible methodologies, a good dataset, and a new error metric.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CA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 sz="12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0AB359-E103-42A3-683D-86DAAF11D28C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67937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54;p66">
            <a:extLst>
              <a:ext uri="{FF2B5EF4-FFF2-40B4-BE49-F238E27FC236}">
                <a16:creationId xmlns:a16="http://schemas.microsoft.com/office/drawing/2014/main" id="{BF1F62E8-E563-11B1-9AD3-076D714371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review on Detection</a:t>
            </a:r>
            <a:endParaRPr/>
          </a:p>
        </p:txBody>
      </p:sp>
      <p:sp>
        <p:nvSpPr>
          <p:cNvPr id="17" name="Google Shape;553;p66">
            <a:extLst>
              <a:ext uri="{FF2B5EF4-FFF2-40B4-BE49-F238E27FC236}">
                <a16:creationId xmlns:a16="http://schemas.microsoft.com/office/drawing/2014/main" id="{35AFCFB4-1A48-014A-4A31-9A1E46E0F86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69446" y="1329070"/>
            <a:ext cx="7405108" cy="33770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 sz="160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CA"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 sz="1200" b="1"/>
          </a:p>
        </p:txBody>
      </p:sp>
      <p:sp>
        <p:nvSpPr>
          <p:cNvPr id="2" name="Google Shape;553;p66">
            <a:extLst>
              <a:ext uri="{FF2B5EF4-FFF2-40B4-BE49-F238E27FC236}">
                <a16:creationId xmlns:a16="http://schemas.microsoft.com/office/drawing/2014/main" id="{BE43859E-CB33-457B-8DDE-323003E1B8C2}"/>
              </a:ext>
            </a:extLst>
          </p:cNvPr>
          <p:cNvSpPr txBox="1">
            <a:spLocks/>
          </p:cNvSpPr>
          <p:nvPr/>
        </p:nvSpPr>
        <p:spPr>
          <a:xfrm>
            <a:off x="869446" y="1300174"/>
            <a:ext cx="7405108" cy="3377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marL="0" indent="0" algn="l">
              <a:buSzPts val="1100"/>
              <a:buFont typeface="Arial"/>
              <a:buNone/>
            </a:pPr>
            <a:r>
              <a:rPr lang="en-CA" sz="1600" b="1"/>
              <a:t>Botnet detection methods looked at:</a:t>
            </a:r>
          </a:p>
          <a:p>
            <a:pPr marL="0" indent="0" algn="l">
              <a:buSzPts val="1100"/>
              <a:buFont typeface="Arial"/>
              <a:buNone/>
            </a:pPr>
            <a:endParaRPr lang="en-CA" sz="900" b="1"/>
          </a:p>
          <a:p>
            <a:pPr marL="342900" algn="l">
              <a:buSzPts val="1100"/>
              <a:buFont typeface="Arial"/>
              <a:buAutoNum type="arabicPeriod"/>
            </a:pPr>
            <a:r>
              <a:rPr lang="en-CA" sz="1600" b="1"/>
              <a:t>The CAMNEP Detection Method</a:t>
            </a:r>
          </a:p>
          <a:p>
            <a:pPr marL="800100" lvl="1" algn="l">
              <a:buSzPts val="1100"/>
              <a:buFont typeface="Arial"/>
              <a:buAutoNum type="arabicPeriod"/>
            </a:pPr>
            <a:r>
              <a:rPr lang="en-CA" sz="1400"/>
              <a:t>“Cooperative Adaptive Mechanism for Network Protection (CAMNEP) is a Network Behavior Analysis system that consists of various state-of-the-art anomaly detection methods.”</a:t>
            </a:r>
          </a:p>
          <a:p>
            <a:pPr marL="800100" lvl="1" algn="l">
              <a:buSzPts val="1100"/>
              <a:buFont typeface="Arial"/>
              <a:buAutoNum type="arabicPeriod"/>
            </a:pPr>
            <a:r>
              <a:rPr lang="en-CA" sz="1400"/>
              <a:t>Conclusion: Large false positives, and large true positives </a:t>
            </a:r>
          </a:p>
          <a:p>
            <a:pPr marL="342900" algn="l">
              <a:buSzPts val="1100"/>
              <a:buFont typeface="Arial"/>
              <a:buAutoNum type="arabicPeriod"/>
            </a:pPr>
            <a:r>
              <a:rPr lang="en-CA" sz="1600" b="1"/>
              <a:t>The </a:t>
            </a:r>
            <a:r>
              <a:rPr lang="en-CA" sz="1600" b="1" err="1"/>
              <a:t>BClus</a:t>
            </a:r>
            <a:r>
              <a:rPr lang="en-CA" sz="1600" b="1"/>
              <a:t> Detection Method</a:t>
            </a:r>
          </a:p>
          <a:p>
            <a:pPr marL="800100" lvl="1" algn="l">
              <a:buSzPts val="1100"/>
              <a:buFont typeface="Arial"/>
              <a:buAutoNum type="arabicPeriod"/>
            </a:pPr>
            <a:r>
              <a:rPr lang="en-CA" sz="1400"/>
              <a:t>“ </a:t>
            </a:r>
            <a:r>
              <a:rPr lang="en-CA" sz="1400" err="1"/>
              <a:t>Bclus</a:t>
            </a:r>
            <a:r>
              <a:rPr lang="en-CA" sz="1400"/>
              <a:t> method is a behavioral-based botnet detection approach. It creates models of known botnet behavior and uses them to detect similar traffic on the network.”</a:t>
            </a:r>
          </a:p>
          <a:p>
            <a:pPr marL="800100" lvl="1" algn="l">
              <a:buSzPts val="1100"/>
              <a:buFont typeface="Arial"/>
              <a:buAutoNum type="arabicPeriod"/>
            </a:pPr>
            <a:r>
              <a:rPr lang="en-CA" sz="1400"/>
              <a:t>Conclusion: Low false positives, and low true positives</a:t>
            </a:r>
          </a:p>
          <a:p>
            <a:pPr marL="342900" algn="l">
              <a:buSzPts val="1100"/>
              <a:buFont typeface="Arial"/>
              <a:buAutoNum type="arabicPeriod"/>
            </a:pPr>
            <a:r>
              <a:rPr lang="en-CA" sz="1600" b="1"/>
              <a:t>The </a:t>
            </a:r>
            <a:r>
              <a:rPr lang="en-CA" sz="1600" b="1" err="1"/>
              <a:t>BotHunter</a:t>
            </a:r>
            <a:r>
              <a:rPr lang="en-CA" sz="1600" b="1"/>
              <a:t> Method </a:t>
            </a:r>
          </a:p>
          <a:p>
            <a:pPr marL="800100" lvl="1" algn="l">
              <a:buSzPts val="1100"/>
              <a:buFont typeface="Arial"/>
              <a:buAutoNum type="arabicPeriod"/>
            </a:pPr>
            <a:r>
              <a:rPr lang="en-CA" sz="1400"/>
              <a:t>“ The </a:t>
            </a:r>
            <a:r>
              <a:rPr lang="en-CA" sz="1400" err="1"/>
              <a:t>BotHunter</a:t>
            </a:r>
            <a:r>
              <a:rPr lang="en-CA" sz="1400"/>
              <a:t> method was proposed by Gu et al. (2007) to detect the infection and coordination dialog of botnets by matching a state-based infection sequence model.”</a:t>
            </a:r>
          </a:p>
          <a:p>
            <a:pPr marL="171450" indent="-171450" algn="l">
              <a:buSzPts val="1100"/>
              <a:buFont typeface="Arial" panose="020B0604020202020204" pitchFamily="34" charset="0"/>
              <a:buChar char="•"/>
            </a:pPr>
            <a:endParaRPr lang="en-CA" sz="1200"/>
          </a:p>
          <a:p>
            <a:pPr marL="0" indent="0" algn="l">
              <a:buSzPts val="1100"/>
              <a:buFont typeface="Arial"/>
              <a:buNone/>
            </a:pPr>
            <a:endParaRPr lang="en-CA" sz="12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A07C1A-E766-5A95-8AA8-AF8B5B4A25D3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364140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54;p66">
            <a:extLst>
              <a:ext uri="{FF2B5EF4-FFF2-40B4-BE49-F238E27FC236}">
                <a16:creationId xmlns:a16="http://schemas.microsoft.com/office/drawing/2014/main" id="{BF1F62E8-E563-11B1-9AD3-076D714371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review on Detection</a:t>
            </a:r>
            <a:endParaRPr/>
          </a:p>
        </p:txBody>
      </p:sp>
      <p:sp>
        <p:nvSpPr>
          <p:cNvPr id="17" name="Google Shape;553;p66">
            <a:extLst>
              <a:ext uri="{FF2B5EF4-FFF2-40B4-BE49-F238E27FC236}">
                <a16:creationId xmlns:a16="http://schemas.microsoft.com/office/drawing/2014/main" id="{35AFCFB4-1A48-014A-4A31-9A1E46E0F86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69446" y="1329070"/>
            <a:ext cx="7405108" cy="33770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 sz="160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CA"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 sz="1200" b="1"/>
          </a:p>
        </p:txBody>
      </p:sp>
      <p:sp>
        <p:nvSpPr>
          <p:cNvPr id="3" name="Google Shape;535;p63">
            <a:extLst>
              <a:ext uri="{FF2B5EF4-FFF2-40B4-BE49-F238E27FC236}">
                <a16:creationId xmlns:a16="http://schemas.microsoft.com/office/drawing/2014/main" id="{0539E3E9-23C4-D9C4-E31D-E88AF2D57695}"/>
              </a:ext>
            </a:extLst>
          </p:cNvPr>
          <p:cNvSpPr txBox="1">
            <a:spLocks/>
          </p:cNvSpPr>
          <p:nvPr/>
        </p:nvSpPr>
        <p:spPr>
          <a:xfrm>
            <a:off x="1842900" y="1661963"/>
            <a:ext cx="54582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CA"/>
              <a:t>“Comparing methods indeed helps to better estimate how good the methods are, to improve the algorithms, to build better datasets and to build a comparison methodology”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51C584-F42C-9FBD-1ABD-BF2CCBE0B304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556416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811225" y="2368029"/>
            <a:ext cx="752155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</a:t>
            </a:r>
            <a:endParaRPr/>
          </a:p>
        </p:txBody>
      </p:sp>
      <p:sp>
        <p:nvSpPr>
          <p:cNvPr id="573" name="Google Shape;573;p69"/>
          <p:cNvSpPr txBox="1">
            <a:spLocks noGrp="1"/>
          </p:cNvSpPr>
          <p:nvPr>
            <p:ph type="title" idx="2"/>
          </p:nvPr>
        </p:nvSpPr>
        <p:spPr>
          <a:xfrm>
            <a:off x="3746550" y="1387972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00AE00-75C1-5046-0644-8082BF7C7A03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6801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Simulation Scenario</a:t>
            </a:r>
            <a:endParaRPr/>
          </a:p>
        </p:txBody>
      </p:sp>
      <p:sp>
        <p:nvSpPr>
          <p:cNvPr id="4" name="Google Shape;553;p66">
            <a:extLst>
              <a:ext uri="{FF2B5EF4-FFF2-40B4-BE49-F238E27FC236}">
                <a16:creationId xmlns:a16="http://schemas.microsoft.com/office/drawing/2014/main" id="{58343B1C-E46B-806C-DB38-E97A439643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69446" y="1211222"/>
            <a:ext cx="7405108" cy="35274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Main goal</a:t>
            </a:r>
          </a:p>
          <a:p>
            <a:pPr marL="742950" lvl="1" indent="-285750" algn="l">
              <a:buSzPts val="1100"/>
            </a:pPr>
            <a:r>
              <a:rPr lang="en-CA" dirty="0"/>
              <a:t>Explore the impact of a DDoS attack that is launched from a botnet consisting of many devices connected to wireless networks</a:t>
            </a:r>
          </a:p>
          <a:p>
            <a:pPr marL="742950" lvl="1" indent="-285750" algn="l">
              <a:buSzPts val="1100"/>
            </a:pPr>
            <a:r>
              <a:rPr lang="en-CA" strike="sngStrike" dirty="0"/>
              <a:t>Implement a botnet detection algorithm</a:t>
            </a:r>
          </a:p>
          <a:p>
            <a:pPr marL="742950" lvl="1" indent="-285750" algn="l">
              <a:buSzPts val="1100"/>
            </a:pPr>
            <a:endParaRPr lang="en-CA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The ns-3 network simulator was used to simulate a DDoS attack on a single target node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Botnet nodes were connected to Wi-Fi networks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Botnet nodes generated traffic to the victim with UDP packets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CA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A single legitimate user competed for bandwidth to the victim node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CA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The legitimate user generated traffic via TCP connection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2DCA0E-C63B-2963-61C5-15B61F5B70DF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17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853339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54;p66">
            <a:extLst>
              <a:ext uri="{FF2B5EF4-FFF2-40B4-BE49-F238E27FC236}">
                <a16:creationId xmlns:a16="http://schemas.microsoft.com/office/drawing/2014/main" id="{A8D11CBD-61EF-9C28-59C0-EE8F8088C1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050" y="267890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Network Topologies</a:t>
            </a:r>
            <a:endParaRPr/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D10B8AC8-2F23-177B-C031-03CBC2EBC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936" y="878451"/>
            <a:ext cx="7838711" cy="39971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8335CB-7B09-E243-0F9C-06CCF0E644CB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18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4264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2"/>
          <p:cNvSpPr txBox="1">
            <a:spLocks noGrp="1"/>
          </p:cNvSpPr>
          <p:nvPr>
            <p:ph type="title"/>
          </p:nvPr>
        </p:nvSpPr>
        <p:spPr>
          <a:xfrm>
            <a:off x="867737" y="1677218"/>
            <a:ext cx="2336400" cy="507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Introduction</a:t>
            </a:r>
            <a:endParaRPr sz="2000" dirty="0"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630337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29" name="Google Shape;529;p62"/>
          <p:cNvSpPr txBox="1">
            <a:spLocks noGrp="1"/>
          </p:cNvSpPr>
          <p:nvPr>
            <p:ph type="title" idx="21"/>
          </p:nvPr>
        </p:nvSpPr>
        <p:spPr>
          <a:xfrm>
            <a:off x="2144074" y="427041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6A13CB-DC17-78D3-6B96-CEBF0C5C357A}"/>
              </a:ext>
            </a:extLst>
          </p:cNvPr>
          <p:cNvSpPr txBox="1"/>
          <p:nvPr/>
        </p:nvSpPr>
        <p:spPr>
          <a:xfrm>
            <a:off x="1410362" y="2050519"/>
            <a:ext cx="125115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900" dirty="0"/>
              <a:t>Definitions, Motivation, </a:t>
            </a:r>
          </a:p>
          <a:p>
            <a:pPr algn="ctr"/>
            <a:r>
              <a:rPr lang="en-CA" sz="900" dirty="0"/>
              <a:t>Project Overview</a:t>
            </a:r>
          </a:p>
        </p:txBody>
      </p:sp>
      <p:sp>
        <p:nvSpPr>
          <p:cNvPr id="11" name="Google Shape;511;p62">
            <a:extLst>
              <a:ext uri="{FF2B5EF4-FFF2-40B4-BE49-F238E27FC236}">
                <a16:creationId xmlns:a16="http://schemas.microsoft.com/office/drawing/2014/main" id="{A16C2FD0-EB13-A213-BEB7-93726B0AFE4C}"/>
              </a:ext>
            </a:extLst>
          </p:cNvPr>
          <p:cNvSpPr txBox="1">
            <a:spLocks/>
          </p:cNvSpPr>
          <p:nvPr/>
        </p:nvSpPr>
        <p:spPr>
          <a:xfrm>
            <a:off x="3204137" y="1677218"/>
            <a:ext cx="2336400" cy="507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CA" sz="2000" dirty="0"/>
              <a:t>UDP Flood Attack</a:t>
            </a:r>
          </a:p>
        </p:txBody>
      </p:sp>
      <p:sp>
        <p:nvSpPr>
          <p:cNvPr id="12" name="Google Shape;516;p62">
            <a:extLst>
              <a:ext uri="{FF2B5EF4-FFF2-40B4-BE49-F238E27FC236}">
                <a16:creationId xmlns:a16="http://schemas.microsoft.com/office/drawing/2014/main" id="{28C41482-4261-5286-33CD-AF518B650E07}"/>
              </a:ext>
            </a:extLst>
          </p:cNvPr>
          <p:cNvSpPr txBox="1">
            <a:spLocks/>
          </p:cNvSpPr>
          <p:nvPr/>
        </p:nvSpPr>
        <p:spPr>
          <a:xfrm>
            <a:off x="3966737" y="1095325"/>
            <a:ext cx="8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Vidaloka"/>
              <a:buNone/>
              <a:defRPr sz="38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02</a:t>
            </a:r>
          </a:p>
        </p:txBody>
      </p:sp>
      <p:sp>
        <p:nvSpPr>
          <p:cNvPr id="36" name="Google Shape;511;p62">
            <a:extLst>
              <a:ext uri="{FF2B5EF4-FFF2-40B4-BE49-F238E27FC236}">
                <a16:creationId xmlns:a16="http://schemas.microsoft.com/office/drawing/2014/main" id="{00960705-49C2-E843-C236-9AA5467891CE}"/>
              </a:ext>
            </a:extLst>
          </p:cNvPr>
          <p:cNvSpPr txBox="1">
            <a:spLocks/>
          </p:cNvSpPr>
          <p:nvPr/>
        </p:nvSpPr>
        <p:spPr>
          <a:xfrm>
            <a:off x="5688274" y="1690618"/>
            <a:ext cx="2336400" cy="507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CA" sz="2000" dirty="0"/>
              <a:t>Botnet Detection</a:t>
            </a:r>
          </a:p>
        </p:txBody>
      </p:sp>
      <p:sp>
        <p:nvSpPr>
          <p:cNvPr id="37" name="Google Shape;516;p62">
            <a:extLst>
              <a:ext uri="{FF2B5EF4-FFF2-40B4-BE49-F238E27FC236}">
                <a16:creationId xmlns:a16="http://schemas.microsoft.com/office/drawing/2014/main" id="{E0564082-8F2B-218F-D123-6DF598CA4457}"/>
              </a:ext>
            </a:extLst>
          </p:cNvPr>
          <p:cNvSpPr txBox="1">
            <a:spLocks/>
          </p:cNvSpPr>
          <p:nvPr/>
        </p:nvSpPr>
        <p:spPr>
          <a:xfrm>
            <a:off x="6450874" y="1108725"/>
            <a:ext cx="8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Vidaloka"/>
              <a:buNone/>
              <a:defRPr sz="38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03</a:t>
            </a:r>
          </a:p>
        </p:txBody>
      </p:sp>
      <p:sp>
        <p:nvSpPr>
          <p:cNvPr id="47" name="Google Shape;511;p62">
            <a:extLst>
              <a:ext uri="{FF2B5EF4-FFF2-40B4-BE49-F238E27FC236}">
                <a16:creationId xmlns:a16="http://schemas.microsoft.com/office/drawing/2014/main" id="{43C40988-9FA3-3D99-8556-45226D405A29}"/>
              </a:ext>
            </a:extLst>
          </p:cNvPr>
          <p:cNvSpPr txBox="1">
            <a:spLocks/>
          </p:cNvSpPr>
          <p:nvPr/>
        </p:nvSpPr>
        <p:spPr>
          <a:xfrm>
            <a:off x="867737" y="3253606"/>
            <a:ext cx="2336400" cy="507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CA" sz="2000" dirty="0"/>
              <a:t>Literature Review</a:t>
            </a:r>
          </a:p>
        </p:txBody>
      </p:sp>
      <p:sp>
        <p:nvSpPr>
          <p:cNvPr id="48" name="Google Shape;516;p62">
            <a:extLst>
              <a:ext uri="{FF2B5EF4-FFF2-40B4-BE49-F238E27FC236}">
                <a16:creationId xmlns:a16="http://schemas.microsoft.com/office/drawing/2014/main" id="{0B72780C-4B69-1077-F13A-8A1907321933}"/>
              </a:ext>
            </a:extLst>
          </p:cNvPr>
          <p:cNvSpPr txBox="1">
            <a:spLocks/>
          </p:cNvSpPr>
          <p:nvPr/>
        </p:nvSpPr>
        <p:spPr>
          <a:xfrm>
            <a:off x="1630337" y="2671713"/>
            <a:ext cx="8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Vidaloka"/>
              <a:buNone/>
              <a:defRPr sz="38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50" name="Google Shape;511;p62">
            <a:extLst>
              <a:ext uri="{FF2B5EF4-FFF2-40B4-BE49-F238E27FC236}">
                <a16:creationId xmlns:a16="http://schemas.microsoft.com/office/drawing/2014/main" id="{48B75CA8-55D7-093E-A9EF-A61531EBC4BB}"/>
              </a:ext>
            </a:extLst>
          </p:cNvPr>
          <p:cNvSpPr txBox="1">
            <a:spLocks/>
          </p:cNvSpPr>
          <p:nvPr/>
        </p:nvSpPr>
        <p:spPr>
          <a:xfrm>
            <a:off x="3204137" y="3253606"/>
            <a:ext cx="2336400" cy="507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CA" sz="2000" dirty="0"/>
              <a:t>Simulation</a:t>
            </a:r>
          </a:p>
        </p:txBody>
      </p:sp>
      <p:sp>
        <p:nvSpPr>
          <p:cNvPr id="51" name="Google Shape;516;p62">
            <a:extLst>
              <a:ext uri="{FF2B5EF4-FFF2-40B4-BE49-F238E27FC236}">
                <a16:creationId xmlns:a16="http://schemas.microsoft.com/office/drawing/2014/main" id="{16933E77-FEB0-CCD3-ACA4-066C40E89361}"/>
              </a:ext>
            </a:extLst>
          </p:cNvPr>
          <p:cNvSpPr txBox="1">
            <a:spLocks/>
          </p:cNvSpPr>
          <p:nvPr/>
        </p:nvSpPr>
        <p:spPr>
          <a:xfrm>
            <a:off x="3966737" y="2671713"/>
            <a:ext cx="8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Vidaloka"/>
              <a:buNone/>
              <a:defRPr sz="38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53" name="Google Shape;511;p62">
            <a:extLst>
              <a:ext uri="{FF2B5EF4-FFF2-40B4-BE49-F238E27FC236}">
                <a16:creationId xmlns:a16="http://schemas.microsoft.com/office/drawing/2014/main" id="{3CA0FCE6-B380-D41A-FF38-26C23CD7271F}"/>
              </a:ext>
            </a:extLst>
          </p:cNvPr>
          <p:cNvSpPr txBox="1">
            <a:spLocks/>
          </p:cNvSpPr>
          <p:nvPr/>
        </p:nvSpPr>
        <p:spPr>
          <a:xfrm>
            <a:off x="5688274" y="3267006"/>
            <a:ext cx="2336400" cy="507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CA" sz="2000" dirty="0"/>
              <a:t>Discussion</a:t>
            </a:r>
          </a:p>
        </p:txBody>
      </p:sp>
      <p:sp>
        <p:nvSpPr>
          <p:cNvPr id="54" name="Google Shape;516;p62">
            <a:extLst>
              <a:ext uri="{FF2B5EF4-FFF2-40B4-BE49-F238E27FC236}">
                <a16:creationId xmlns:a16="http://schemas.microsoft.com/office/drawing/2014/main" id="{F366F062-ABEF-19A0-2C59-B7D0F6A8E298}"/>
              </a:ext>
            </a:extLst>
          </p:cNvPr>
          <p:cNvSpPr txBox="1">
            <a:spLocks/>
          </p:cNvSpPr>
          <p:nvPr/>
        </p:nvSpPr>
        <p:spPr>
          <a:xfrm>
            <a:off x="6450874" y="2685113"/>
            <a:ext cx="811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Vidaloka"/>
              <a:buNone/>
              <a:defRPr sz="38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"/>
              <a:buNone/>
              <a:defRPr sz="3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89C01F-53C0-3F29-6311-45EBFF22239C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en-CA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54;p66">
            <a:extLst>
              <a:ext uri="{FF2B5EF4-FFF2-40B4-BE49-F238E27FC236}">
                <a16:creationId xmlns:a16="http://schemas.microsoft.com/office/drawing/2014/main" id="{A8D11CBD-61EF-9C28-59C0-EE8F8088C1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050" y="267890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Network Topologies</a:t>
            </a:r>
            <a:endParaRPr/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D10B8AC8-2F23-177B-C031-03CBC2EBC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7082"/>
            <a:ext cx="6362501" cy="3244402"/>
          </a:xfrm>
          <a:prstGeom prst="rect">
            <a:avLst/>
          </a:prstGeom>
        </p:spPr>
      </p:pic>
      <p:sp>
        <p:nvSpPr>
          <p:cNvPr id="12" name="Google Shape;553;p66">
            <a:extLst>
              <a:ext uri="{FF2B5EF4-FFF2-40B4-BE49-F238E27FC236}">
                <a16:creationId xmlns:a16="http://schemas.microsoft.com/office/drawing/2014/main" id="{BCFAD9FA-AE48-B0E3-18DD-297E11710B8A}"/>
              </a:ext>
            </a:extLst>
          </p:cNvPr>
          <p:cNvSpPr txBox="1">
            <a:spLocks/>
          </p:cNvSpPr>
          <p:nvPr/>
        </p:nvSpPr>
        <p:spPr>
          <a:xfrm>
            <a:off x="6362501" y="977082"/>
            <a:ext cx="2695325" cy="3189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400" dirty="0"/>
              <a:t>Simulations were conducted with a varying number of infected Wi-Fi networks.</a:t>
            </a:r>
          </a:p>
          <a:p>
            <a:pPr marL="742950" lvl="1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200" dirty="0"/>
              <a:t>[0, 2, 4, 5, 6, 8]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400" dirty="0"/>
              <a:t>Each infected Wi-Fi network consisted of two botnet nodes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92E84F-3485-9589-6C83-2DC6F713E0F8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40316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Graphical user interface&#10;&#10;Description automatically generated">
            <a:extLst>
              <a:ext uri="{FF2B5EF4-FFF2-40B4-BE49-F238E27FC236}">
                <a16:creationId xmlns:a16="http://schemas.microsoft.com/office/drawing/2014/main" id="{FA0F5E43-836F-0FB7-61CD-2A882DEF7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9464" y="895646"/>
            <a:ext cx="4285072" cy="2185068"/>
          </a:xfrm>
          <a:prstGeom prst="rect">
            <a:avLst/>
          </a:prstGeom>
        </p:spPr>
      </p:pic>
      <p:sp>
        <p:nvSpPr>
          <p:cNvPr id="19" name="Google Shape;553;p66">
            <a:extLst>
              <a:ext uri="{FF2B5EF4-FFF2-40B4-BE49-F238E27FC236}">
                <a16:creationId xmlns:a16="http://schemas.microsoft.com/office/drawing/2014/main" id="{F40158C1-56BE-6A88-A20B-30310BEEBDC5}"/>
              </a:ext>
            </a:extLst>
          </p:cNvPr>
          <p:cNvSpPr txBox="1">
            <a:spLocks/>
          </p:cNvSpPr>
          <p:nvPr/>
        </p:nvSpPr>
        <p:spPr>
          <a:xfrm>
            <a:off x="340998" y="3135770"/>
            <a:ext cx="8239343" cy="799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400" dirty="0"/>
              <a:t>All point-to-point links had bandwidth of 100 Mbps and a delay of 2ms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400" dirty="0"/>
              <a:t>Drop Tail Queue = 100 packets</a:t>
            </a:r>
          </a:p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400" dirty="0"/>
              <a:t>Channel error rate model = 0.0001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</p:txBody>
      </p:sp>
      <p:sp>
        <p:nvSpPr>
          <p:cNvPr id="24" name="Google Shape;554;p66">
            <a:extLst>
              <a:ext uri="{FF2B5EF4-FFF2-40B4-BE49-F238E27FC236}">
                <a16:creationId xmlns:a16="http://schemas.microsoft.com/office/drawing/2014/main" id="{148360F3-5ED7-5B66-3E4D-42BF4F6BFF88}"/>
              </a:ext>
            </a:extLst>
          </p:cNvPr>
          <p:cNvSpPr txBox="1">
            <a:spLocks/>
          </p:cNvSpPr>
          <p:nvPr/>
        </p:nvSpPr>
        <p:spPr>
          <a:xfrm>
            <a:off x="1732050" y="267890"/>
            <a:ext cx="567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rimson Text"/>
              <a:buNone/>
              <a:defRPr sz="4800" b="0" i="1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rimson Text"/>
              <a:buNone/>
              <a:defRPr sz="4800" b="0" i="1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rimson Text"/>
              <a:buNone/>
              <a:defRPr sz="4800" b="0" i="1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rimson Text"/>
              <a:buNone/>
              <a:defRPr sz="4800" b="0" i="1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rimson Text"/>
              <a:buNone/>
              <a:defRPr sz="4800" b="0" i="1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rimson Text"/>
              <a:buNone/>
              <a:defRPr sz="4800" b="0" i="1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rimson Text"/>
              <a:buNone/>
              <a:defRPr sz="4800" b="0" i="1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rimson Text"/>
              <a:buNone/>
              <a:defRPr sz="4800" b="0" i="1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r>
              <a:rPr lang="en-US"/>
              <a:t>Network Topologies</a:t>
            </a:r>
          </a:p>
        </p:txBody>
      </p:sp>
      <p:sp>
        <p:nvSpPr>
          <p:cNvPr id="9" name="Google Shape;553;p66">
            <a:extLst>
              <a:ext uri="{FF2B5EF4-FFF2-40B4-BE49-F238E27FC236}">
                <a16:creationId xmlns:a16="http://schemas.microsoft.com/office/drawing/2014/main" id="{D354BAA4-F4B2-0090-11BA-728B5E31DFAB}"/>
              </a:ext>
            </a:extLst>
          </p:cNvPr>
          <p:cNvSpPr txBox="1">
            <a:spLocks/>
          </p:cNvSpPr>
          <p:nvPr/>
        </p:nvSpPr>
        <p:spPr>
          <a:xfrm>
            <a:off x="3472689" y="3934798"/>
            <a:ext cx="3131691" cy="83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400" dirty="0"/>
              <a:t>UDP application (bot nodes):</a:t>
            </a:r>
          </a:p>
          <a:p>
            <a:pPr marL="742950" lvl="1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200" dirty="0"/>
              <a:t>Packet Size: 1024 Bytes</a:t>
            </a:r>
          </a:p>
          <a:p>
            <a:pPr marL="742950" lvl="1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200" dirty="0"/>
              <a:t>Constant bit rate: 10 Mbps</a:t>
            </a:r>
          </a:p>
          <a:p>
            <a:pPr marL="742950" lvl="1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CA" sz="1400" dirty="0"/>
          </a:p>
        </p:txBody>
      </p:sp>
      <p:sp>
        <p:nvSpPr>
          <p:cNvPr id="10" name="Google Shape;553;p66">
            <a:extLst>
              <a:ext uri="{FF2B5EF4-FFF2-40B4-BE49-F238E27FC236}">
                <a16:creationId xmlns:a16="http://schemas.microsoft.com/office/drawing/2014/main" id="{005CAA41-3725-8DF2-7FF2-A82044353309}"/>
              </a:ext>
            </a:extLst>
          </p:cNvPr>
          <p:cNvSpPr txBox="1">
            <a:spLocks/>
          </p:cNvSpPr>
          <p:nvPr/>
        </p:nvSpPr>
        <p:spPr>
          <a:xfrm>
            <a:off x="340998" y="3934798"/>
            <a:ext cx="3131691" cy="83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400"/>
              <a:t>TCP application (legit user)</a:t>
            </a:r>
          </a:p>
          <a:p>
            <a:pPr marL="742950" lvl="1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200"/>
              <a:t>Packet Size: 1024 Bytes</a:t>
            </a:r>
          </a:p>
          <a:p>
            <a:pPr marL="742950" lvl="1" indent="-285750" algn="l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CA" sz="1200"/>
              <a:t>Data Rate: 100 Mbps</a:t>
            </a:r>
            <a:endParaRPr lang="en-CA" sz="1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64ADDB-D334-5E5B-8209-D7E95C1B261B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88061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554;p66">
            <a:extLst>
              <a:ext uri="{FF2B5EF4-FFF2-40B4-BE49-F238E27FC236}">
                <a16:creationId xmlns:a16="http://schemas.microsoft.com/office/drawing/2014/main" id="{2B195810-BFBC-01A2-86D4-441FD5C26B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050" y="165854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</a:t>
            </a:r>
            <a:endParaRPr/>
          </a:p>
        </p:txBody>
      </p:sp>
      <p:pic>
        <p:nvPicPr>
          <p:cNvPr id="13" name="Picture 12" descr="Chart&#10;&#10;Description automatically generated with medium confidence">
            <a:extLst>
              <a:ext uri="{FF2B5EF4-FFF2-40B4-BE49-F238E27FC236}">
                <a16:creationId xmlns:a16="http://schemas.microsoft.com/office/drawing/2014/main" id="{7A7B5F95-2B03-8BB0-9B91-7C9882AFF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44" y="994184"/>
            <a:ext cx="4547682" cy="3410762"/>
          </a:xfrm>
          <a:prstGeom prst="rect">
            <a:avLst/>
          </a:prstGeom>
        </p:spPr>
      </p:pic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EB793617-216E-D369-F97E-86B294457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274" y="994184"/>
            <a:ext cx="4547682" cy="34107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5EAD0E-BB1F-7977-E535-40EB82D789BD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21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951767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54;p66">
            <a:extLst>
              <a:ext uri="{FF2B5EF4-FFF2-40B4-BE49-F238E27FC236}">
                <a16:creationId xmlns:a16="http://schemas.microsoft.com/office/drawing/2014/main" id="{3950591A-4E5F-20CF-B9A2-02EFF72AB1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050" y="165854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</a:t>
            </a:r>
            <a:endParaRPr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41606A55-A93C-3A75-19C0-595C34363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44" y="994185"/>
            <a:ext cx="4547680" cy="3410760"/>
          </a:xfrm>
          <a:prstGeom prst="rect">
            <a:avLst/>
          </a:prstGeo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DF25A20C-73FB-BDE6-2E29-10D396D87A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276" y="994185"/>
            <a:ext cx="4547680" cy="34107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39B500-A879-336B-6668-8FC4FFBBC49E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22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02733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54;p66">
            <a:extLst>
              <a:ext uri="{FF2B5EF4-FFF2-40B4-BE49-F238E27FC236}">
                <a16:creationId xmlns:a16="http://schemas.microsoft.com/office/drawing/2014/main" id="{3950591A-4E5F-20CF-B9A2-02EFF72AB1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050" y="165854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</a:t>
            </a:r>
            <a:endParaRPr/>
          </a:p>
        </p:txBody>
      </p:sp>
      <p:pic>
        <p:nvPicPr>
          <p:cNvPr id="10" name="Picture 9" descr="Chart&#10;&#10;Description automatically generated with low confidence">
            <a:extLst>
              <a:ext uri="{FF2B5EF4-FFF2-40B4-BE49-F238E27FC236}">
                <a16:creationId xmlns:a16="http://schemas.microsoft.com/office/drawing/2014/main" id="{B003F5B2-4EF2-D24F-D05D-E49C61D68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44" y="994184"/>
            <a:ext cx="4547682" cy="3410761"/>
          </a:xfrm>
          <a:prstGeom prst="rect">
            <a:avLst/>
          </a:prstGeom>
        </p:spPr>
      </p:pic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603AA30B-B6E2-F2A5-500A-A60E3CA4C8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275" y="994183"/>
            <a:ext cx="4547681" cy="34107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25582C0-9FE2-3761-BC1F-9F5B9956C121}"/>
              </a:ext>
            </a:extLst>
          </p:cNvPr>
          <p:cNvSpPr txBox="1"/>
          <p:nvPr/>
        </p:nvSpPr>
        <p:spPr>
          <a:xfrm>
            <a:off x="8425087" y="4537692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23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064417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54;p66">
            <a:extLst>
              <a:ext uri="{FF2B5EF4-FFF2-40B4-BE49-F238E27FC236}">
                <a16:creationId xmlns:a16="http://schemas.microsoft.com/office/drawing/2014/main" id="{3950591A-4E5F-20CF-B9A2-02EFF72AB1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050" y="165854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</a:t>
            </a:r>
            <a:endParaRPr/>
          </a:p>
        </p:txBody>
      </p:sp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EC961F65-56D8-2C49-7167-862DCAE72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44" y="738554"/>
            <a:ext cx="4547681" cy="3410761"/>
          </a:xfrm>
          <a:prstGeom prst="rect">
            <a:avLst/>
          </a:prstGeom>
        </p:spPr>
      </p:pic>
      <p:pic>
        <p:nvPicPr>
          <p:cNvPr id="14" name="Picture 13" descr="Chart, scatter chart&#10;&#10;Description automatically generated">
            <a:extLst>
              <a:ext uri="{FF2B5EF4-FFF2-40B4-BE49-F238E27FC236}">
                <a16:creationId xmlns:a16="http://schemas.microsoft.com/office/drawing/2014/main" id="{91292046-600D-44EE-C424-AA3F4C1F71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275" y="738554"/>
            <a:ext cx="4547681" cy="34107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F7E16E-7F19-8FAC-8EB3-34562473B8E8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631263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5D9D8C59-8303-2E0F-D7E4-7308DFB2D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7584" y="1017725"/>
            <a:ext cx="4968831" cy="3726623"/>
          </a:xfrm>
          <a:prstGeom prst="rect">
            <a:avLst/>
          </a:prstGeom>
        </p:spPr>
      </p:pic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4" name="Google Shape;553;p66">
            <a:extLst>
              <a:ext uri="{FF2B5EF4-FFF2-40B4-BE49-F238E27FC236}">
                <a16:creationId xmlns:a16="http://schemas.microsoft.com/office/drawing/2014/main" id="{58343B1C-E46B-806C-DB38-E97A439643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69446" y="1211222"/>
            <a:ext cx="7405108" cy="31937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endParaRPr lang="en-CA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u="sng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1B75CF-F9DB-F3CD-08B0-F453305115EF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297989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24053025-15BE-C00C-7461-05431F2AF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7585" y="1017725"/>
            <a:ext cx="4968830" cy="3726623"/>
          </a:xfrm>
          <a:prstGeom prst="rect">
            <a:avLst/>
          </a:prstGeom>
        </p:spPr>
      </p:pic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4" name="Google Shape;553;p66">
            <a:extLst>
              <a:ext uri="{FF2B5EF4-FFF2-40B4-BE49-F238E27FC236}">
                <a16:creationId xmlns:a16="http://schemas.microsoft.com/office/drawing/2014/main" id="{58343B1C-E46B-806C-DB38-E97A439643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69446" y="1211222"/>
            <a:ext cx="7405108" cy="31937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endParaRPr lang="en-CA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u="sng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7C7BD7-77C2-C573-C670-2BE29187DCC8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26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401610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1930621" y="2368029"/>
            <a:ext cx="5282758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573" name="Google Shape;573;p69"/>
          <p:cNvSpPr txBox="1">
            <a:spLocks noGrp="1"/>
          </p:cNvSpPr>
          <p:nvPr>
            <p:ph type="title" idx="2"/>
          </p:nvPr>
        </p:nvSpPr>
        <p:spPr>
          <a:xfrm>
            <a:off x="3746550" y="1387972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B17FC3-A69D-46FB-E411-DE3968F4B505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993574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553;p66">
            <a:extLst>
              <a:ext uri="{FF2B5EF4-FFF2-40B4-BE49-F238E27FC236}">
                <a16:creationId xmlns:a16="http://schemas.microsoft.com/office/drawing/2014/main" id="{6277D0CD-FB8A-8658-3744-C70BE8BED0A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79889" y="906595"/>
            <a:ext cx="2010974" cy="8768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US" sz="900" b="1" dirty="0"/>
              <a:t>Zero Bots:</a:t>
            </a:r>
            <a:endParaRPr lang="en-US" sz="900" dirty="0"/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TX bitrate: 5407.28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RX bitrate: 5374.76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Mean Delay: 4.12 </a:t>
            </a:r>
            <a:r>
              <a:rPr lang="en-US" sz="900" dirty="0" err="1"/>
              <a:t>ms</a:t>
            </a:r>
            <a:endParaRPr lang="en-US" sz="900" dirty="0"/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Packet Loss Ratio: 0.49 %</a:t>
            </a:r>
            <a:endParaRPr lang="en-CA" sz="900" dirty="0"/>
          </a:p>
          <a:p>
            <a:pPr marL="285750" indent="-285750">
              <a:buSzPts val="1100"/>
            </a:pPr>
            <a:endParaRPr lang="en-CA" sz="900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sz="900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sz="900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sz="900" dirty="0"/>
          </a:p>
        </p:txBody>
      </p:sp>
      <p:sp>
        <p:nvSpPr>
          <p:cNvPr id="2" name="Google Shape;554;p66">
            <a:extLst>
              <a:ext uri="{FF2B5EF4-FFF2-40B4-BE49-F238E27FC236}">
                <a16:creationId xmlns:a16="http://schemas.microsoft.com/office/drawing/2014/main" id="{5AF3B079-5C29-EF0C-A0E7-7A4D4053F4A7}"/>
              </a:ext>
            </a:extLst>
          </p:cNvPr>
          <p:cNvSpPr txBox="1">
            <a:spLocks/>
          </p:cNvSpPr>
          <p:nvPr/>
        </p:nvSpPr>
        <p:spPr>
          <a:xfrm>
            <a:off x="1592416" y="303404"/>
            <a:ext cx="5679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Vidaloka"/>
              <a:buNone/>
              <a:defRPr sz="5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000" dirty="0"/>
              <a:t>Discussion of Results</a:t>
            </a:r>
          </a:p>
        </p:txBody>
      </p:sp>
      <p:sp>
        <p:nvSpPr>
          <p:cNvPr id="18" name="Google Shape;553;p66">
            <a:extLst>
              <a:ext uri="{FF2B5EF4-FFF2-40B4-BE49-F238E27FC236}">
                <a16:creationId xmlns:a16="http://schemas.microsoft.com/office/drawing/2014/main" id="{CED1AB89-A11B-4F02-7BB1-EBA58101F5F3}"/>
              </a:ext>
            </a:extLst>
          </p:cNvPr>
          <p:cNvSpPr txBox="1">
            <a:spLocks/>
          </p:cNvSpPr>
          <p:nvPr/>
        </p:nvSpPr>
        <p:spPr>
          <a:xfrm>
            <a:off x="1070628" y="1771855"/>
            <a:ext cx="1896386" cy="886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dk1"/>
              </a:buClr>
              <a:buSzPts val="1100"/>
            </a:pPr>
            <a:r>
              <a:rPr lang="en-US" sz="900" b="1" dirty="0"/>
              <a:t>Four Bots: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TX bitrate: 4745.33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RX bitrate: 4714.12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Mean Delay: 4.17 </a:t>
            </a:r>
            <a:r>
              <a:rPr lang="en-US" sz="900" dirty="0" err="1"/>
              <a:t>ms</a:t>
            </a:r>
            <a:endParaRPr lang="en-US" sz="900" dirty="0"/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Packet Loss Ratio: 0.54 %</a:t>
            </a:r>
          </a:p>
        </p:txBody>
      </p:sp>
      <p:sp>
        <p:nvSpPr>
          <p:cNvPr id="19" name="Google Shape;553;p66">
            <a:extLst>
              <a:ext uri="{FF2B5EF4-FFF2-40B4-BE49-F238E27FC236}">
                <a16:creationId xmlns:a16="http://schemas.microsoft.com/office/drawing/2014/main" id="{075ACAC6-6503-B0C3-18FE-1203589D1B43}"/>
              </a:ext>
            </a:extLst>
          </p:cNvPr>
          <p:cNvSpPr txBox="1">
            <a:spLocks/>
          </p:cNvSpPr>
          <p:nvPr/>
        </p:nvSpPr>
        <p:spPr>
          <a:xfrm>
            <a:off x="3473321" y="894973"/>
            <a:ext cx="2045485" cy="876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dk1"/>
              </a:buClr>
              <a:buSzPts val="1100"/>
            </a:pPr>
            <a:r>
              <a:rPr lang="en-US" sz="900" b="1" dirty="0"/>
              <a:t>Eight Bots: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TX bitrate: 5273.58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RX bitrate: 5242.14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Mean Delay: 4.30 </a:t>
            </a:r>
            <a:r>
              <a:rPr lang="en-US" sz="900" dirty="0" err="1"/>
              <a:t>ms</a:t>
            </a:r>
            <a:endParaRPr lang="en-US" sz="900" dirty="0"/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Packet Loss Ratio: 0.48 %</a:t>
            </a:r>
          </a:p>
        </p:txBody>
      </p:sp>
      <p:sp>
        <p:nvSpPr>
          <p:cNvPr id="20" name="Google Shape;553;p66">
            <a:extLst>
              <a:ext uri="{FF2B5EF4-FFF2-40B4-BE49-F238E27FC236}">
                <a16:creationId xmlns:a16="http://schemas.microsoft.com/office/drawing/2014/main" id="{34DC30F8-F32D-BED1-3814-D587742D6E3C}"/>
              </a:ext>
            </a:extLst>
          </p:cNvPr>
          <p:cNvSpPr txBox="1">
            <a:spLocks/>
          </p:cNvSpPr>
          <p:nvPr/>
        </p:nvSpPr>
        <p:spPr>
          <a:xfrm>
            <a:off x="3473321" y="1743279"/>
            <a:ext cx="2045485" cy="876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dk1"/>
              </a:buClr>
              <a:buSzPts val="1100"/>
            </a:pPr>
            <a:r>
              <a:rPr lang="en-US" sz="900" b="1" dirty="0"/>
              <a:t>Ten Bots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TX bitrate: 273.72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RX bitrate: 260.58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Mean Delay: 34.76 </a:t>
            </a:r>
            <a:r>
              <a:rPr lang="en-US" sz="900" dirty="0" err="1"/>
              <a:t>ms</a:t>
            </a:r>
            <a:endParaRPr lang="en-US" sz="900" dirty="0"/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Packet Loss Ratio: 4.65 %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sz="900" dirty="0"/>
          </a:p>
        </p:txBody>
      </p:sp>
      <p:sp>
        <p:nvSpPr>
          <p:cNvPr id="21" name="Google Shape;553;p66">
            <a:extLst>
              <a:ext uri="{FF2B5EF4-FFF2-40B4-BE49-F238E27FC236}">
                <a16:creationId xmlns:a16="http://schemas.microsoft.com/office/drawing/2014/main" id="{FCEFAFD3-B5A1-AD46-E38A-63E257BE5365}"/>
              </a:ext>
            </a:extLst>
          </p:cNvPr>
          <p:cNvSpPr txBox="1">
            <a:spLocks/>
          </p:cNvSpPr>
          <p:nvPr/>
        </p:nvSpPr>
        <p:spPr>
          <a:xfrm>
            <a:off x="6025113" y="894958"/>
            <a:ext cx="1896385" cy="876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dk1"/>
              </a:buClr>
              <a:buSzPts val="1100"/>
            </a:pPr>
            <a:r>
              <a:rPr lang="en-US" sz="900" b="1" dirty="0"/>
              <a:t>Twelve Bots: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TX bitrate: 59.38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RX bitrate: 53.89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Mean Delay: 77.32 </a:t>
            </a:r>
            <a:r>
              <a:rPr lang="en-US" sz="900" dirty="0" err="1"/>
              <a:t>ms</a:t>
            </a:r>
            <a:endParaRPr lang="en-US" sz="900" dirty="0"/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Packet Loss Ratio: 8.87 %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sz="900" dirty="0"/>
          </a:p>
          <a:p>
            <a:pPr marL="285750" indent="-285750">
              <a:buSzPts val="1100"/>
            </a:pPr>
            <a:endParaRPr lang="en-CA" sz="900" dirty="0"/>
          </a:p>
          <a:p>
            <a:pPr marL="285750" indent="-285750">
              <a:buSzPts val="1100"/>
            </a:pPr>
            <a:endParaRPr lang="en-CA" sz="900" dirty="0"/>
          </a:p>
          <a:p>
            <a:pPr marL="0" indent="0">
              <a:buClr>
                <a:schemeClr val="dk1"/>
              </a:buClr>
              <a:buSzPts val="1100"/>
            </a:pPr>
            <a:endParaRPr lang="en-CA" sz="900" dirty="0"/>
          </a:p>
          <a:p>
            <a:pPr marL="0" indent="0">
              <a:buClr>
                <a:schemeClr val="dk1"/>
              </a:buClr>
              <a:buSzPts val="1100"/>
            </a:pPr>
            <a:endParaRPr lang="en-CA" sz="900" dirty="0"/>
          </a:p>
          <a:p>
            <a:pPr marL="0" indent="0">
              <a:buClr>
                <a:schemeClr val="dk1"/>
              </a:buClr>
              <a:buSzPts val="1100"/>
            </a:pPr>
            <a:endParaRPr lang="en-CA" sz="900" dirty="0"/>
          </a:p>
        </p:txBody>
      </p:sp>
      <p:sp>
        <p:nvSpPr>
          <p:cNvPr id="22" name="Google Shape;553;p66">
            <a:extLst>
              <a:ext uri="{FF2B5EF4-FFF2-40B4-BE49-F238E27FC236}">
                <a16:creationId xmlns:a16="http://schemas.microsoft.com/office/drawing/2014/main" id="{729669C6-91F3-1AAD-F1E9-38BCA37750B9}"/>
              </a:ext>
            </a:extLst>
          </p:cNvPr>
          <p:cNvSpPr txBox="1">
            <a:spLocks/>
          </p:cNvSpPr>
          <p:nvPr/>
        </p:nvSpPr>
        <p:spPr>
          <a:xfrm>
            <a:off x="6025112" y="1795084"/>
            <a:ext cx="1896385" cy="862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dk1"/>
              </a:buClr>
              <a:buSzPts val="1100"/>
            </a:pPr>
            <a:r>
              <a:rPr lang="en-US" sz="900" b="1" dirty="0"/>
              <a:t>Sixteen Bots: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TX bitrate: 45.28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RX bitrate: 42.28 kbit/s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Mean Delay: 69.50 </a:t>
            </a:r>
            <a:r>
              <a:rPr lang="en-US" sz="900" dirty="0" err="1"/>
              <a:t>ms</a:t>
            </a:r>
            <a:endParaRPr lang="en-US" sz="900" dirty="0"/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900" dirty="0"/>
              <a:t>Packet Loss Ratio: 6.77 %</a:t>
            </a:r>
          </a:p>
          <a:p>
            <a:pPr marL="285750" indent="-285750">
              <a:buSzPts val="1100"/>
            </a:pPr>
            <a:endParaRPr lang="en-CA" sz="900" dirty="0"/>
          </a:p>
          <a:p>
            <a:pPr marL="285750" indent="-285750">
              <a:buSzPts val="1100"/>
            </a:pPr>
            <a:endParaRPr lang="en-CA" sz="900" dirty="0"/>
          </a:p>
          <a:p>
            <a:pPr marL="0" indent="0">
              <a:buClr>
                <a:schemeClr val="dk1"/>
              </a:buClr>
              <a:buSzPts val="1100"/>
            </a:pPr>
            <a:endParaRPr lang="en-CA" sz="900" dirty="0"/>
          </a:p>
          <a:p>
            <a:pPr marL="0" indent="0">
              <a:buClr>
                <a:schemeClr val="dk1"/>
              </a:buClr>
              <a:buSzPts val="1100"/>
            </a:pPr>
            <a:endParaRPr lang="en-CA" sz="900" dirty="0"/>
          </a:p>
          <a:p>
            <a:pPr marL="0" indent="0">
              <a:buClr>
                <a:schemeClr val="dk1"/>
              </a:buClr>
              <a:buSzPts val="1100"/>
            </a:pPr>
            <a:endParaRPr lang="en-CA" sz="900" dirty="0"/>
          </a:p>
        </p:txBody>
      </p:sp>
      <p:sp>
        <p:nvSpPr>
          <p:cNvPr id="24" name="Google Shape;553;p66">
            <a:extLst>
              <a:ext uri="{FF2B5EF4-FFF2-40B4-BE49-F238E27FC236}">
                <a16:creationId xmlns:a16="http://schemas.microsoft.com/office/drawing/2014/main" id="{C4906AA0-12A1-8211-44E8-AD88273E6FD7}"/>
              </a:ext>
            </a:extLst>
          </p:cNvPr>
          <p:cNvSpPr txBox="1">
            <a:spLocks/>
          </p:cNvSpPr>
          <p:nvPr/>
        </p:nvSpPr>
        <p:spPr>
          <a:xfrm>
            <a:off x="869446" y="2657861"/>
            <a:ext cx="7405108" cy="2182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As the network traffic increases with the addition of bot nodes, network performance degrades significantly.</a:t>
            </a:r>
          </a:p>
          <a:p>
            <a:pPr marL="0" indent="0">
              <a:buSzPts val="1100"/>
            </a:pPr>
            <a:endParaRPr lang="en-US" dirty="0"/>
          </a:p>
          <a:p>
            <a:pPr marL="285750" indent="-285750"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Effective DDoS mitigation strategies, such as traffic filtering, firewalls, and intrusion detection systems, should be implemented to protect against such attacks.</a:t>
            </a:r>
            <a:endParaRPr lang="en-CA" dirty="0"/>
          </a:p>
          <a:p>
            <a:pPr marL="0" indent="0">
              <a:buClr>
                <a:schemeClr val="dk1"/>
              </a:buClr>
              <a:buSzPts val="1100"/>
            </a:pPr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B25FE-BC6B-BF63-F075-93052E02D295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28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19842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2714550" y="2368029"/>
            <a:ext cx="37149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573" name="Google Shape;573;p69"/>
          <p:cNvSpPr txBox="1">
            <a:spLocks noGrp="1"/>
          </p:cNvSpPr>
          <p:nvPr>
            <p:ph type="title" idx="2"/>
          </p:nvPr>
        </p:nvSpPr>
        <p:spPr>
          <a:xfrm>
            <a:off x="3746550" y="1387972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6A214B-2F88-449F-8BE1-8AFF2D23CECD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endParaRPr lang="en-CA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Future Improvements</a:t>
            </a:r>
            <a:endParaRPr dirty="0"/>
          </a:p>
        </p:txBody>
      </p:sp>
      <p:sp>
        <p:nvSpPr>
          <p:cNvPr id="4" name="Google Shape;553;p66">
            <a:extLst>
              <a:ext uri="{FF2B5EF4-FFF2-40B4-BE49-F238E27FC236}">
                <a16:creationId xmlns:a16="http://schemas.microsoft.com/office/drawing/2014/main" id="{58343B1C-E46B-806C-DB38-E97A439643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69446" y="1211222"/>
            <a:ext cx="7405108" cy="3628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US" b="1" dirty="0"/>
              <a:t>Implement a botnet traffic detection algorithm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Add legitimate user background traffic to each infected Wi-Fi network</a:t>
            </a:r>
          </a:p>
          <a:p>
            <a:pPr marL="285750" indent="-285750">
              <a:buSzPts val="1100"/>
            </a:pPr>
            <a:endParaRPr lang="en-CA" dirty="0"/>
          </a:p>
          <a:p>
            <a:pPr marL="285750" indent="-285750">
              <a:buSzPts val="1100"/>
            </a:pPr>
            <a:r>
              <a:rPr lang="en-CA" dirty="0"/>
              <a:t>Allow a variable number of bot devices on each Wi-Fi network</a:t>
            </a:r>
          </a:p>
          <a:p>
            <a:pPr marL="285750" indent="-285750">
              <a:buSzPts val="1100"/>
            </a:pPr>
            <a:endParaRPr lang="en-CA" dirty="0"/>
          </a:p>
          <a:p>
            <a:pPr marL="285750" indent="-285750">
              <a:buSzPts val="1100"/>
            </a:pPr>
            <a:r>
              <a:rPr lang="en-CA" dirty="0"/>
              <a:t>Implement botnet devices on other wireless technologies</a:t>
            </a:r>
          </a:p>
          <a:p>
            <a:pPr marL="742950" lvl="1" indent="-285750" algn="l">
              <a:buSzPts val="1100"/>
            </a:pPr>
            <a:r>
              <a:rPr lang="en-CA" dirty="0" err="1"/>
              <a:t>LoRaWAN</a:t>
            </a:r>
            <a:endParaRPr lang="en-CA" dirty="0"/>
          </a:p>
          <a:p>
            <a:pPr marL="742950" lvl="1" indent="-285750" algn="l">
              <a:buSzPts val="1100"/>
            </a:pPr>
            <a:r>
              <a:rPr lang="en-CA" dirty="0"/>
              <a:t>ZigBee</a:t>
            </a:r>
          </a:p>
          <a:p>
            <a:pPr marL="285750" indent="-285750">
              <a:buSzPts val="1100"/>
            </a:pPr>
            <a:endParaRPr lang="en-CA" dirty="0"/>
          </a:p>
          <a:p>
            <a:pPr marL="285750" indent="-285750">
              <a:buSzPts val="1100"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222805-3E84-6100-5695-1F70623FBF6A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29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365283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4" name="Google Shape;553;p66">
            <a:extLst>
              <a:ext uri="{FF2B5EF4-FFF2-40B4-BE49-F238E27FC236}">
                <a16:creationId xmlns:a16="http://schemas.microsoft.com/office/drawing/2014/main" id="{58343B1C-E46B-806C-DB38-E97A439643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69446" y="1211222"/>
            <a:ext cx="7405108" cy="3628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US" dirty="0"/>
              <a:t>Botnets are a series of bot computers that are under the control of an attacking party.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/>
              <a:t>The Internet of Things (IoT) has provided a growing number of vulnerable devices for Botnet networks.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/>
              <a:t>Botnets can be used for Distributed Denial of Service (DDoS) Attacks, Financial Breaches, Targeted Intrusions, and more. 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/>
              <a:t>Our ns-3 simulation showcased how a botnet consisting of wireless devices can be flood a network with UDP packets to significantly reduce the bandwidth available to legitimate users.</a:t>
            </a: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E31BE2-848F-2CEF-957D-80E51D86F125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955716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89"/>
          <p:cNvSpPr txBox="1">
            <a:spLocks noGrp="1"/>
          </p:cNvSpPr>
          <p:nvPr>
            <p:ph type="subTitle" idx="1"/>
          </p:nvPr>
        </p:nvSpPr>
        <p:spPr>
          <a:xfrm>
            <a:off x="5427513" y="3609197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Train yourself!</a:t>
            </a:r>
          </a:p>
        </p:txBody>
      </p:sp>
      <p:sp>
        <p:nvSpPr>
          <p:cNvPr id="880" name="Google Shape;880;p89"/>
          <p:cNvSpPr txBox="1">
            <a:spLocks noGrp="1"/>
          </p:cNvSpPr>
          <p:nvPr>
            <p:ph type="subTitle" idx="2"/>
          </p:nvPr>
        </p:nvSpPr>
        <p:spPr>
          <a:xfrm>
            <a:off x="5466515" y="4004145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Monitor your network</a:t>
            </a:r>
            <a:r>
              <a:rPr lang="en-CA"/>
              <a:t>, know how to detect malware</a:t>
            </a:r>
            <a:endParaRPr lang="en-CA" dirty="0"/>
          </a:p>
        </p:txBody>
      </p:sp>
      <p:sp>
        <p:nvSpPr>
          <p:cNvPr id="881" name="Google Shape;881;p89"/>
          <p:cNvSpPr txBox="1">
            <a:spLocks noGrp="1"/>
          </p:cNvSpPr>
          <p:nvPr>
            <p:ph type="subTitle" idx="3"/>
          </p:nvPr>
        </p:nvSpPr>
        <p:spPr>
          <a:xfrm>
            <a:off x="638841" y="1756239"/>
            <a:ext cx="3932223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Change default credentials</a:t>
            </a:r>
            <a:endParaRPr dirty="0"/>
          </a:p>
        </p:txBody>
      </p:sp>
      <p:sp>
        <p:nvSpPr>
          <p:cNvPr id="882" name="Google Shape;882;p89"/>
          <p:cNvSpPr txBox="1">
            <a:spLocks noGrp="1"/>
          </p:cNvSpPr>
          <p:nvPr>
            <p:ph type="subTitle" idx="4"/>
          </p:nvPr>
        </p:nvSpPr>
        <p:spPr>
          <a:xfrm>
            <a:off x="1589983" y="2173324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IoT devices often ship with the same credentials</a:t>
            </a:r>
            <a:endParaRPr dirty="0"/>
          </a:p>
        </p:txBody>
      </p:sp>
      <p:sp>
        <p:nvSpPr>
          <p:cNvPr id="883" name="Google Shape;883;p89"/>
          <p:cNvSpPr txBox="1">
            <a:spLocks noGrp="1"/>
          </p:cNvSpPr>
          <p:nvPr>
            <p:ph type="subTitle" idx="5"/>
          </p:nvPr>
        </p:nvSpPr>
        <p:spPr>
          <a:xfrm>
            <a:off x="4528593" y="1748972"/>
            <a:ext cx="384834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CA" dirty="0"/>
              <a:t>Disable unnecessary services</a:t>
            </a:r>
          </a:p>
        </p:txBody>
      </p:sp>
      <p:sp>
        <p:nvSpPr>
          <p:cNvPr id="884" name="Google Shape;884;p89"/>
          <p:cNvSpPr txBox="1">
            <a:spLocks noGrp="1"/>
          </p:cNvSpPr>
          <p:nvPr>
            <p:ph type="subTitle" idx="6"/>
          </p:nvPr>
        </p:nvSpPr>
        <p:spPr>
          <a:xfrm>
            <a:off x="5277910" y="2207324"/>
            <a:ext cx="2426586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Services such as remote access can create vulnerabilities</a:t>
            </a:r>
            <a:endParaRPr lang="en-CA" dirty="0"/>
          </a:p>
        </p:txBody>
      </p:sp>
      <p:grpSp>
        <p:nvGrpSpPr>
          <p:cNvPr id="893" name="Google Shape;893;p89"/>
          <p:cNvGrpSpPr/>
          <p:nvPr/>
        </p:nvGrpSpPr>
        <p:grpSpPr>
          <a:xfrm>
            <a:off x="6272557" y="1355538"/>
            <a:ext cx="437211" cy="357008"/>
            <a:chOff x="3860400" y="3254050"/>
            <a:chExt cx="296175" cy="241825"/>
          </a:xfrm>
        </p:grpSpPr>
        <p:sp>
          <p:nvSpPr>
            <p:cNvPr id="894" name="Google Shape;894;p89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89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89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89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89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89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89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554;p66">
            <a:extLst>
              <a:ext uri="{FF2B5EF4-FFF2-40B4-BE49-F238E27FC236}">
                <a16:creationId xmlns:a16="http://schemas.microsoft.com/office/drawing/2014/main" id="{BF1F62E8-E563-11B1-9AD3-076D714371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Prevention</a:t>
            </a:r>
            <a:endParaRPr dirty="0"/>
          </a:p>
        </p:txBody>
      </p:sp>
      <p:sp>
        <p:nvSpPr>
          <p:cNvPr id="15" name="Google Shape;883;p89">
            <a:extLst>
              <a:ext uri="{FF2B5EF4-FFF2-40B4-BE49-F238E27FC236}">
                <a16:creationId xmlns:a16="http://schemas.microsoft.com/office/drawing/2014/main" id="{146103A4-944D-6A12-98DD-761CC160276E}"/>
              </a:ext>
            </a:extLst>
          </p:cNvPr>
          <p:cNvSpPr txBox="1">
            <a:spLocks/>
          </p:cNvSpPr>
          <p:nvPr/>
        </p:nvSpPr>
        <p:spPr>
          <a:xfrm>
            <a:off x="994779" y="3610496"/>
            <a:ext cx="3220348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marL="0" indent="0"/>
            <a:r>
              <a:rPr lang="en-CA" dirty="0"/>
              <a:t>Keep devices up to date</a:t>
            </a:r>
          </a:p>
        </p:txBody>
      </p:sp>
      <p:sp>
        <p:nvSpPr>
          <p:cNvPr id="16" name="Google Shape;884;p89">
            <a:extLst>
              <a:ext uri="{FF2B5EF4-FFF2-40B4-BE49-F238E27FC236}">
                <a16:creationId xmlns:a16="http://schemas.microsoft.com/office/drawing/2014/main" id="{07FCB93D-06B3-BBD6-BB48-8048648EB111}"/>
              </a:ext>
            </a:extLst>
          </p:cNvPr>
          <p:cNvSpPr txBox="1">
            <a:spLocks/>
          </p:cNvSpPr>
          <p:nvPr/>
        </p:nvSpPr>
        <p:spPr>
          <a:xfrm>
            <a:off x="1308245" y="4009300"/>
            <a:ext cx="2704383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CA"/>
              <a:t>Prevents attackers from using open vulnerabilities </a:t>
            </a:r>
          </a:p>
        </p:txBody>
      </p:sp>
      <p:grpSp>
        <p:nvGrpSpPr>
          <p:cNvPr id="28" name="Google Shape;6555;p142">
            <a:extLst>
              <a:ext uri="{FF2B5EF4-FFF2-40B4-BE49-F238E27FC236}">
                <a16:creationId xmlns:a16="http://schemas.microsoft.com/office/drawing/2014/main" id="{9E4811C7-3CD5-0FD4-0CE9-D267BC614C2F}"/>
              </a:ext>
            </a:extLst>
          </p:cNvPr>
          <p:cNvGrpSpPr/>
          <p:nvPr/>
        </p:nvGrpSpPr>
        <p:grpSpPr>
          <a:xfrm>
            <a:off x="2440908" y="3201400"/>
            <a:ext cx="416020" cy="416020"/>
            <a:chOff x="3271200" y="1435075"/>
            <a:chExt cx="481825" cy="481825"/>
          </a:xfrm>
        </p:grpSpPr>
        <p:sp>
          <p:nvSpPr>
            <p:cNvPr id="29" name="Google Shape;6556;p142">
              <a:extLst>
                <a:ext uri="{FF2B5EF4-FFF2-40B4-BE49-F238E27FC236}">
                  <a16:creationId xmlns:a16="http://schemas.microsoft.com/office/drawing/2014/main" id="{59E54926-2E67-84FF-B8A4-0675D4B1BC7B}"/>
                </a:ext>
              </a:extLst>
            </p:cNvPr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3E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6557;p142">
              <a:extLst>
                <a:ext uri="{FF2B5EF4-FFF2-40B4-BE49-F238E27FC236}">
                  <a16:creationId xmlns:a16="http://schemas.microsoft.com/office/drawing/2014/main" id="{36F9A1D6-BFAF-2B58-C48A-C34CC5C3D36C}"/>
                </a:ext>
              </a:extLst>
            </p:cNvPr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3E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1" name="Google Shape;6757;p142">
            <a:extLst>
              <a:ext uri="{FF2B5EF4-FFF2-40B4-BE49-F238E27FC236}">
                <a16:creationId xmlns:a16="http://schemas.microsoft.com/office/drawing/2014/main" id="{48136451-7F6B-308D-FCAD-77936EBB4429}"/>
              </a:ext>
            </a:extLst>
          </p:cNvPr>
          <p:cNvGrpSpPr/>
          <p:nvPr/>
        </p:nvGrpSpPr>
        <p:grpSpPr>
          <a:xfrm>
            <a:off x="6276056" y="3201162"/>
            <a:ext cx="405840" cy="405840"/>
            <a:chOff x="5651375" y="3806450"/>
            <a:chExt cx="481825" cy="481825"/>
          </a:xfrm>
        </p:grpSpPr>
        <p:sp>
          <p:nvSpPr>
            <p:cNvPr id="32" name="Google Shape;6758;p142">
              <a:extLst>
                <a:ext uri="{FF2B5EF4-FFF2-40B4-BE49-F238E27FC236}">
                  <a16:creationId xmlns:a16="http://schemas.microsoft.com/office/drawing/2014/main" id="{967A023C-61DE-69DC-09AE-58023D91107F}"/>
                </a:ext>
              </a:extLst>
            </p:cNvPr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3E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6759;p142">
              <a:extLst>
                <a:ext uri="{FF2B5EF4-FFF2-40B4-BE49-F238E27FC236}">
                  <a16:creationId xmlns:a16="http://schemas.microsoft.com/office/drawing/2014/main" id="{2155953F-0E35-B228-6D81-4F22C91E4D89}"/>
                </a:ext>
              </a:extLst>
            </p:cNvPr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3E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6760;p142">
              <a:extLst>
                <a:ext uri="{FF2B5EF4-FFF2-40B4-BE49-F238E27FC236}">
                  <a16:creationId xmlns:a16="http://schemas.microsoft.com/office/drawing/2014/main" id="{A98AA3F9-0754-3D4E-1E14-0AB381E4D498}"/>
                </a:ext>
              </a:extLst>
            </p:cNvPr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3E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6761;p142">
              <a:extLst>
                <a:ext uri="{FF2B5EF4-FFF2-40B4-BE49-F238E27FC236}">
                  <a16:creationId xmlns:a16="http://schemas.microsoft.com/office/drawing/2014/main" id="{3184B0AF-0131-5967-25CF-76630DF0E499}"/>
                </a:ext>
              </a:extLst>
            </p:cNvPr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3E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6" name="Google Shape;6962;p143">
            <a:extLst>
              <a:ext uri="{FF2B5EF4-FFF2-40B4-BE49-F238E27FC236}">
                <a16:creationId xmlns:a16="http://schemas.microsoft.com/office/drawing/2014/main" id="{5F0EED9A-36E9-847B-D0AC-AE4E4DC90D7E}"/>
              </a:ext>
            </a:extLst>
          </p:cNvPr>
          <p:cNvGrpSpPr/>
          <p:nvPr/>
        </p:nvGrpSpPr>
        <p:grpSpPr>
          <a:xfrm>
            <a:off x="2459999" y="1352546"/>
            <a:ext cx="375465" cy="371813"/>
            <a:chOff x="-37385100" y="3949908"/>
            <a:chExt cx="321350" cy="318225"/>
          </a:xfrm>
        </p:grpSpPr>
        <p:sp>
          <p:nvSpPr>
            <p:cNvPr id="37" name="Google Shape;6963;p143">
              <a:extLst>
                <a:ext uri="{FF2B5EF4-FFF2-40B4-BE49-F238E27FC236}">
                  <a16:creationId xmlns:a16="http://schemas.microsoft.com/office/drawing/2014/main" id="{536F58ED-2356-319D-6545-8F786EBD0E81}"/>
                </a:ext>
              </a:extLst>
            </p:cNvPr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3E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964;p143">
              <a:extLst>
                <a:ext uri="{FF2B5EF4-FFF2-40B4-BE49-F238E27FC236}">
                  <a16:creationId xmlns:a16="http://schemas.microsoft.com/office/drawing/2014/main" id="{332122C5-C9D7-44D7-C940-26C04D1575D5}"/>
                </a:ext>
              </a:extLst>
            </p:cNvPr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3E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4CE99FF-11B7-BC0D-F59B-DF9453A36D7C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31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177796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119"/>
          <p:cNvSpPr txBox="1">
            <a:spLocks noGrp="1"/>
          </p:cNvSpPr>
          <p:nvPr>
            <p:ph type="subTitle" idx="1"/>
          </p:nvPr>
        </p:nvSpPr>
        <p:spPr>
          <a:xfrm>
            <a:off x="713225" y="1076325"/>
            <a:ext cx="7411175" cy="37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25450" indent="-285750" algn="l">
              <a:spcBef>
                <a:spcPts val="1000"/>
              </a:spcBef>
            </a:pPr>
            <a:r>
              <a:rPr lang="en-CA" sz="1200" dirty="0">
                <a:solidFill>
                  <a:schemeClr val="tx1"/>
                </a:solidFill>
                <a:latin typeface="Vidaloka"/>
              </a:rPr>
              <a:t>L. </a:t>
            </a:r>
            <a:r>
              <a:rPr lang="en-CA" sz="1200" dirty="0" err="1">
                <a:solidFill>
                  <a:schemeClr val="tx1"/>
                </a:solidFill>
                <a:latin typeface="Vidaloka"/>
              </a:rPr>
              <a:t>Wenke</a:t>
            </a:r>
            <a:r>
              <a:rPr lang="en-CA" sz="1200" dirty="0">
                <a:solidFill>
                  <a:schemeClr val="tx1"/>
                </a:solidFill>
                <a:latin typeface="Vidaloka"/>
              </a:rPr>
              <a:t>, Botnet detection : countering the largest security threat. Springer, 2008.</a:t>
            </a:r>
          </a:p>
          <a:p>
            <a:pPr marL="425450" indent="-285750" algn="l">
              <a:spcBef>
                <a:spcPts val="1000"/>
              </a:spcBef>
            </a:pPr>
            <a:r>
              <a:rPr lang="en-CA" sz="1200" b="0" i="0" dirty="0">
                <a:solidFill>
                  <a:schemeClr val="tx1"/>
                </a:solidFill>
                <a:effectLst/>
                <a:latin typeface="Vidaloka"/>
              </a:rPr>
              <a:t>Chen, R., </a:t>
            </a:r>
            <a:r>
              <a:rPr lang="en-CA" sz="1200" b="0" i="0" dirty="0" err="1">
                <a:solidFill>
                  <a:schemeClr val="tx1"/>
                </a:solidFill>
                <a:effectLst/>
                <a:latin typeface="Vidaloka"/>
              </a:rPr>
              <a:t>Niu</a:t>
            </a:r>
            <a:r>
              <a:rPr lang="en-CA" sz="1200" b="0" i="0" dirty="0">
                <a:solidFill>
                  <a:schemeClr val="tx1"/>
                </a:solidFill>
                <a:effectLst/>
                <a:latin typeface="Vidaloka"/>
              </a:rPr>
              <a:t>, W., Zhang, X., </a:t>
            </a:r>
            <a:r>
              <a:rPr lang="en-CA" sz="1200" b="0" i="0" dirty="0" err="1">
                <a:solidFill>
                  <a:schemeClr val="tx1"/>
                </a:solidFill>
                <a:effectLst/>
                <a:latin typeface="Vidaloka"/>
              </a:rPr>
              <a:t>Zhuo</a:t>
            </a:r>
            <a:r>
              <a:rPr lang="en-CA" sz="1200" b="0" i="0" dirty="0">
                <a:solidFill>
                  <a:schemeClr val="tx1"/>
                </a:solidFill>
                <a:effectLst/>
                <a:latin typeface="Vidaloka"/>
              </a:rPr>
              <a:t>, Z., &amp; </a:t>
            </a:r>
            <a:r>
              <a:rPr lang="en-CA" sz="1200" b="0" i="0" dirty="0" err="1">
                <a:solidFill>
                  <a:schemeClr val="tx1"/>
                </a:solidFill>
                <a:effectLst/>
                <a:latin typeface="Vidaloka"/>
              </a:rPr>
              <a:t>Lv</a:t>
            </a:r>
            <a:r>
              <a:rPr lang="en-CA" sz="1200" b="0" i="0" dirty="0">
                <a:solidFill>
                  <a:schemeClr val="tx1"/>
                </a:solidFill>
                <a:effectLst/>
                <a:latin typeface="Vidaloka"/>
              </a:rPr>
              <a:t>, F. (2017). An effective conversation-based botnet detection method.</a:t>
            </a:r>
            <a:r>
              <a:rPr lang="en-CA" sz="1200" b="0" i="1" dirty="0">
                <a:solidFill>
                  <a:schemeClr val="tx1"/>
                </a:solidFill>
                <a:effectLst/>
                <a:latin typeface="Vidaloka"/>
              </a:rPr>
              <a:t> Mathematical Problems in Engineering, 2017</a:t>
            </a:r>
            <a:r>
              <a:rPr lang="en-CA" sz="1200" b="0" i="0" dirty="0">
                <a:solidFill>
                  <a:schemeClr val="tx1"/>
                </a:solidFill>
                <a:effectLst/>
                <a:latin typeface="Vidaloka"/>
              </a:rPr>
              <a:t> </a:t>
            </a:r>
            <a:r>
              <a:rPr lang="en-CA" sz="1200" b="0" i="0" dirty="0" err="1">
                <a:solidFill>
                  <a:schemeClr val="tx1"/>
                </a:solidFill>
                <a:effectLst/>
                <a:latin typeface="Vidaloka"/>
              </a:rPr>
              <a:t>doi:https</a:t>
            </a:r>
            <a:r>
              <a:rPr lang="en-CA" sz="1200" b="0" i="0" dirty="0">
                <a:solidFill>
                  <a:schemeClr val="tx1"/>
                </a:solidFill>
                <a:effectLst/>
                <a:latin typeface="Vidaloka"/>
              </a:rPr>
              <a:t>://doi.org/10.1155/2017/4934082</a:t>
            </a:r>
          </a:p>
          <a:p>
            <a:pPr marL="425450" indent="-285750" algn="l">
              <a:spcBef>
                <a:spcPts val="1000"/>
              </a:spcBef>
            </a:pPr>
            <a:r>
              <a:rPr lang="en-CA" sz="1200" dirty="0">
                <a:solidFill>
                  <a:schemeClr val="tx1"/>
                </a:solidFill>
                <a:latin typeface="Vidaloka"/>
              </a:rPr>
              <a:t>N. Chavan, M. </a:t>
            </a:r>
            <a:r>
              <a:rPr lang="en-CA" sz="1200" dirty="0" err="1">
                <a:solidFill>
                  <a:schemeClr val="tx1"/>
                </a:solidFill>
                <a:latin typeface="Vidaloka"/>
              </a:rPr>
              <a:t>Kukreja</a:t>
            </a:r>
            <a:r>
              <a:rPr lang="en-CA" sz="1200" dirty="0">
                <a:solidFill>
                  <a:schemeClr val="tx1"/>
                </a:solidFill>
                <a:latin typeface="Vidaloka"/>
              </a:rPr>
              <a:t>, G. </a:t>
            </a:r>
            <a:r>
              <a:rPr lang="en-CA" sz="1200" dirty="0" err="1">
                <a:solidFill>
                  <a:schemeClr val="tx1"/>
                </a:solidFill>
                <a:latin typeface="Vidaloka"/>
              </a:rPr>
              <a:t>Jagwani</a:t>
            </a:r>
            <a:r>
              <a:rPr lang="en-CA" sz="1200" dirty="0">
                <a:solidFill>
                  <a:schemeClr val="tx1"/>
                </a:solidFill>
                <a:latin typeface="Vidaloka"/>
              </a:rPr>
              <a:t>, N. Nishad and N. Deb, "DDoS Attack Detection and Botnet Prevention using Machine Learning," 2022 8th International Conference on Advanced Computing and Communication Systems (ICACCS), Coimbatore, India, 2022, pp. 1159-1163, </a:t>
            </a:r>
            <a:r>
              <a:rPr lang="en-CA" sz="1200" dirty="0" err="1">
                <a:solidFill>
                  <a:schemeClr val="tx1"/>
                </a:solidFill>
                <a:latin typeface="Vidaloka"/>
              </a:rPr>
              <a:t>doi</a:t>
            </a:r>
            <a:r>
              <a:rPr lang="en-CA" sz="1200" dirty="0">
                <a:solidFill>
                  <a:schemeClr val="tx1"/>
                </a:solidFill>
                <a:latin typeface="Vidaloka"/>
              </a:rPr>
              <a:t>: 10.1109/ICACCS54159.2022.9785247.</a:t>
            </a:r>
          </a:p>
          <a:p>
            <a:pPr marL="425450" indent="-285750" algn="l">
              <a:spcBef>
                <a:spcPts val="1000"/>
              </a:spcBef>
            </a:pPr>
            <a:r>
              <a:rPr lang="en-CA" sz="1200" b="0" i="0" dirty="0">
                <a:solidFill>
                  <a:schemeClr val="tx1"/>
                </a:solidFill>
                <a:effectLst/>
                <a:latin typeface="Vidaloka"/>
              </a:rPr>
              <a:t>García, Sebastián &amp; Grill, Martin &amp; </a:t>
            </a:r>
            <a:r>
              <a:rPr lang="en-CA" sz="1200" b="0" i="0" dirty="0" err="1">
                <a:solidFill>
                  <a:schemeClr val="tx1"/>
                </a:solidFill>
                <a:effectLst/>
                <a:latin typeface="Vidaloka"/>
              </a:rPr>
              <a:t>Stiborek</a:t>
            </a:r>
            <a:r>
              <a:rPr lang="en-CA" sz="1200" b="0" i="0" dirty="0">
                <a:solidFill>
                  <a:schemeClr val="tx1"/>
                </a:solidFill>
                <a:effectLst/>
                <a:latin typeface="Vidaloka"/>
              </a:rPr>
              <a:t>, Jan &amp; Zunino, Alejandro. (2014). An Empirical Comparison of Botnet Detection Methods. Computers &amp; Security. 45. 100-123. 10.1016/j.cose.2014.05.011. </a:t>
            </a:r>
          </a:p>
          <a:p>
            <a:pPr marL="425450" indent="-285750" algn="l">
              <a:spcBef>
                <a:spcPts val="1000"/>
              </a:spcBef>
            </a:pPr>
            <a:endParaRPr sz="1200" dirty="0">
              <a:solidFill>
                <a:schemeClr val="tx1"/>
              </a:solidFill>
              <a:latin typeface="Vidaloka"/>
            </a:endParaRPr>
          </a:p>
          <a:p>
            <a:pPr marL="139700" lvl="0" indent="0" algn="l" rtl="0"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lang="en-CA" sz="1200" dirty="0">
              <a:solidFill>
                <a:schemeClr val="tx1"/>
              </a:solidFill>
              <a:latin typeface="Vidaloka"/>
            </a:endParaRPr>
          </a:p>
        </p:txBody>
      </p:sp>
      <p:sp>
        <p:nvSpPr>
          <p:cNvPr id="1531" name="Google Shape;1531;p11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D2E03C-B11F-0711-5766-BF44E4D4BAEA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32</a:t>
            </a:r>
            <a:endParaRPr lang="en-CA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119"/>
          <p:cNvSpPr txBox="1">
            <a:spLocks noGrp="1"/>
          </p:cNvSpPr>
          <p:nvPr>
            <p:ph type="subTitle" idx="1"/>
          </p:nvPr>
        </p:nvSpPr>
        <p:spPr>
          <a:xfrm>
            <a:off x="713225" y="1017725"/>
            <a:ext cx="7411175" cy="37984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/>
              <a:t>Jacob</a:t>
            </a:r>
          </a:p>
          <a:p>
            <a:pPr marL="425450" indent="-285750" algn="l"/>
            <a:r>
              <a:rPr lang="en-US"/>
              <a:t>ns3</a:t>
            </a:r>
          </a:p>
          <a:p>
            <a:pPr marL="882650" lvl="1" indent="-285750" algn="l"/>
            <a:r>
              <a:rPr lang="en-US"/>
              <a:t>Network Topology</a:t>
            </a:r>
          </a:p>
          <a:p>
            <a:pPr marL="882650" lvl="1" indent="-285750" algn="l"/>
            <a:r>
              <a:rPr lang="en-US"/>
              <a:t>Legitimate User TCP Application</a:t>
            </a:r>
          </a:p>
          <a:p>
            <a:pPr marL="882650" lvl="1" indent="-285750" algn="l"/>
            <a:r>
              <a:rPr lang="en-US"/>
              <a:t>TCP Congestion Window Tracing</a:t>
            </a:r>
          </a:p>
          <a:p>
            <a:pPr marL="882650" lvl="1" indent="-285750" algn="l"/>
            <a:r>
              <a:rPr lang="en-US"/>
              <a:t>Flow Monitor Tracing</a:t>
            </a:r>
          </a:p>
          <a:p>
            <a:pPr marL="882650" lvl="1" indent="-285750" algn="l"/>
            <a:r>
              <a:rPr lang="en-US"/>
              <a:t>Simulation Scenarios</a:t>
            </a:r>
          </a:p>
          <a:p>
            <a:pPr marL="425450" indent="-285750" algn="l"/>
            <a:r>
              <a:rPr lang="en-US"/>
              <a:t>Data Analysis &amp; Graphing</a:t>
            </a:r>
          </a:p>
          <a:p>
            <a:pPr marL="596900" lvl="1" indent="0" algn="l">
              <a:buNone/>
            </a:pPr>
            <a:endParaRPr lang="en-US"/>
          </a:p>
          <a:p>
            <a:pPr marL="139700" indent="0" algn="l">
              <a:buNone/>
            </a:pPr>
            <a:r>
              <a:rPr lang="en-US"/>
              <a:t>Boris</a:t>
            </a:r>
            <a:endParaRPr lang="en-CA"/>
          </a:p>
          <a:p>
            <a:pPr marL="425450" indent="-285750" algn="l"/>
            <a:r>
              <a:rPr lang="en-CA"/>
              <a:t>ns3</a:t>
            </a:r>
          </a:p>
          <a:p>
            <a:pPr marL="882650" lvl="1" indent="-285750" algn="l"/>
            <a:r>
              <a:rPr lang="en-US"/>
              <a:t>Botnet UDP Application</a:t>
            </a:r>
          </a:p>
          <a:p>
            <a:pPr marL="882650" lvl="1" indent="-285750" algn="l"/>
            <a:r>
              <a:rPr lang="en-CA"/>
              <a:t>Data Collection</a:t>
            </a:r>
          </a:p>
          <a:p>
            <a:pPr marL="425450" indent="-285750" algn="l"/>
            <a:r>
              <a:rPr lang="en-CA"/>
              <a:t>Literature review</a:t>
            </a:r>
          </a:p>
          <a:p>
            <a:pPr marL="425450" indent="-285750" algn="l"/>
            <a:endParaRPr lang="en-CA"/>
          </a:p>
        </p:txBody>
      </p:sp>
      <p:sp>
        <p:nvSpPr>
          <p:cNvPr id="1531" name="Google Shape;1531;p11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Contributions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227E1B-B6CF-45B6-7E11-A33D4F7F31AD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33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2660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6"/>
          <p:cNvSpPr txBox="1">
            <a:spLocks noGrp="1"/>
          </p:cNvSpPr>
          <p:nvPr>
            <p:ph type="subTitle" idx="1"/>
          </p:nvPr>
        </p:nvSpPr>
        <p:spPr>
          <a:xfrm>
            <a:off x="869446" y="1208942"/>
            <a:ext cx="7405108" cy="3196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dirty="0">
                <a:solidFill>
                  <a:schemeClr val="dk1"/>
                </a:solidFill>
              </a:rPr>
              <a:t>What are </a:t>
            </a:r>
            <a:r>
              <a:rPr lang="en-CA" b="1" dirty="0">
                <a:solidFill>
                  <a:schemeClr val="dk1"/>
                </a:solidFill>
              </a:rPr>
              <a:t>bots?</a:t>
            </a:r>
          </a:p>
          <a:p>
            <a:pPr marL="285750" lvl="0" indent="-285750">
              <a:buClr>
                <a:schemeClr val="dk1"/>
              </a:buClr>
              <a:buSzPts val="1100"/>
              <a:buFontTx/>
              <a:buChar char="-"/>
            </a:pPr>
            <a:r>
              <a:rPr lang="en-CA" dirty="0">
                <a:solidFill>
                  <a:schemeClr val="dk1"/>
                </a:solidFill>
              </a:rPr>
              <a:t>“</a:t>
            </a:r>
            <a:r>
              <a:rPr lang="en-CA" dirty="0"/>
              <a:t>Bots are computers infected with malicious program(s) that cause them to operate against the owners’ intentions and without their knowledge” [1]</a:t>
            </a:r>
          </a:p>
          <a:p>
            <a:pPr marL="285750" lvl="0" indent="-285750">
              <a:buClr>
                <a:schemeClr val="dk1"/>
              </a:buClr>
              <a:buSzPts val="1100"/>
              <a:buFontTx/>
              <a:buChar char="-"/>
            </a:pPr>
            <a:endParaRPr lang="en-CA" dirty="0"/>
          </a:p>
          <a:p>
            <a:pPr marL="285750" lvl="0" indent="-285750">
              <a:buClr>
                <a:schemeClr val="dk1"/>
              </a:buClr>
              <a:buSzPts val="1100"/>
              <a:buFontTx/>
              <a:buChar char="-"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CA" dirty="0"/>
              <a:t>What are </a:t>
            </a:r>
            <a:r>
              <a:rPr lang="en-CA" b="1" dirty="0"/>
              <a:t>Botnets?</a:t>
            </a:r>
            <a:endParaRPr lang="en-CA" dirty="0"/>
          </a:p>
          <a:p>
            <a:pPr marL="285750" indent="-285750">
              <a:buClr>
                <a:schemeClr val="dk1"/>
              </a:buClr>
              <a:buSzPts val="1100"/>
              <a:buFontTx/>
              <a:buChar char="-"/>
            </a:pPr>
            <a:r>
              <a:rPr lang="en-CA" dirty="0"/>
              <a:t>Botnets are networks of compromised devices, known as bots, controlled by a single attacking party.</a:t>
            </a:r>
          </a:p>
          <a:p>
            <a:pPr marL="285750" indent="-285750">
              <a:buClr>
                <a:schemeClr val="dk1"/>
              </a:buClr>
              <a:buSzPts val="1100"/>
              <a:buFontTx/>
              <a:buChar char="-"/>
            </a:pPr>
            <a:r>
              <a:rPr lang="en-CA" dirty="0"/>
              <a:t>The malware is aimed to infect as many computers as possible without the owners' consent or awareness.</a:t>
            </a:r>
          </a:p>
          <a:p>
            <a:pPr marL="285750" indent="-285750">
              <a:buClr>
                <a:schemeClr val="dk1"/>
              </a:buClr>
              <a:buSzPts val="1100"/>
              <a:buFontTx/>
              <a:buChar char="-"/>
            </a:pPr>
            <a:endParaRPr lang="en-CA" b="1" dirty="0">
              <a:solidFill>
                <a:srgbClr val="C00000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CA" b="1" dirty="0">
                <a:solidFill>
                  <a:srgbClr val="C00000"/>
                </a:solidFill>
              </a:rPr>
              <a:t>Ultimately, botnet use compromised devices to perform a synchronized task.</a:t>
            </a:r>
          </a:p>
          <a:p>
            <a:pPr marL="285750" lvl="0" indent="-285750">
              <a:buClr>
                <a:schemeClr val="dk1"/>
              </a:buClr>
              <a:buSzPts val="1100"/>
              <a:buFontTx/>
              <a:buChar char="-"/>
            </a:pPr>
            <a:endParaRPr lang="en-CA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CA" b="1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CA" b="1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CA" sz="1200" b="1" dirty="0"/>
              <a:t>[1] </a:t>
            </a:r>
            <a:r>
              <a:rPr lang="en-CA" sz="1200" dirty="0"/>
              <a:t>L. </a:t>
            </a:r>
            <a:r>
              <a:rPr lang="en-CA" sz="1200" dirty="0" err="1"/>
              <a:t>Wenke</a:t>
            </a:r>
            <a:r>
              <a:rPr lang="en-CA" sz="1200" dirty="0"/>
              <a:t>, Botnet detection : countering the largest security threat. Springer, 2008.</a:t>
            </a:r>
            <a:endParaRPr lang="en-CA" sz="1200" b="1" dirty="0"/>
          </a:p>
        </p:txBody>
      </p:sp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 of Botnets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C7D136-17B6-86D5-BBAC-F2EDEF67A4F8}"/>
              </a:ext>
            </a:extLst>
          </p:cNvPr>
          <p:cNvSpPr txBox="1"/>
          <p:nvPr/>
        </p:nvSpPr>
        <p:spPr>
          <a:xfrm>
            <a:off x="8272687" y="4394866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86597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6"/>
          <p:cNvSpPr txBox="1">
            <a:spLocks noGrp="1"/>
          </p:cNvSpPr>
          <p:nvPr>
            <p:ph type="subTitle" idx="1"/>
          </p:nvPr>
        </p:nvSpPr>
        <p:spPr>
          <a:xfrm>
            <a:off x="869446" y="1208942"/>
            <a:ext cx="7405108" cy="37042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chemeClr val="dk1"/>
                </a:solidFill>
              </a:rPr>
              <a:t>In order for your device to be connected to a botnet network, it needs to have been </a:t>
            </a:r>
            <a:r>
              <a:rPr lang="en-CA" b="1">
                <a:solidFill>
                  <a:schemeClr val="dk1"/>
                </a:solidFill>
              </a:rPr>
              <a:t>infected by malware</a:t>
            </a:r>
            <a:r>
              <a:rPr lang="en-CA">
                <a:solidFill>
                  <a:schemeClr val="dk1"/>
                </a:solidFill>
              </a:rPr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CA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b="1">
                <a:solidFill>
                  <a:schemeClr val="dk1"/>
                </a:solidFill>
              </a:rPr>
              <a:t>This malware can be spread via: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CA">
                <a:solidFill>
                  <a:schemeClr val="dk1"/>
                </a:solidFill>
              </a:rPr>
              <a:t>Phishing Campaigns</a:t>
            </a:r>
          </a:p>
          <a:p>
            <a:pPr marL="742950" lvl="1" indent="-285750" algn="l">
              <a:buSzPts val="1100"/>
              <a:buFontTx/>
              <a:buChar char="-"/>
            </a:pPr>
            <a:r>
              <a:rPr lang="en-CA" sz="1200">
                <a:solidFill>
                  <a:schemeClr val="dk1"/>
                </a:solidFill>
              </a:rPr>
              <a:t>Email Attachments</a:t>
            </a:r>
          </a:p>
          <a:p>
            <a:pPr marL="742950" lvl="1" indent="-285750" algn="l">
              <a:buSzPts val="1100"/>
              <a:buFontTx/>
              <a:buChar char="-"/>
            </a:pPr>
            <a:r>
              <a:rPr lang="en-CA" sz="1200">
                <a:solidFill>
                  <a:schemeClr val="dk1"/>
                </a:solidFill>
              </a:rPr>
              <a:t>Malicious Links</a:t>
            </a:r>
          </a:p>
          <a:p>
            <a:pPr marL="742950" lvl="1" indent="-285750" algn="l">
              <a:buSzPts val="1100"/>
              <a:buFontTx/>
              <a:buChar char="-"/>
            </a:pPr>
            <a:r>
              <a:rPr lang="en-CA" sz="1200">
                <a:solidFill>
                  <a:schemeClr val="dk1"/>
                </a:solidFill>
              </a:rPr>
              <a:t>False Software Updates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CA">
                <a:solidFill>
                  <a:schemeClr val="dk1"/>
                </a:solidFill>
              </a:rPr>
              <a:t>Infected downloads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CA">
                <a:solidFill>
                  <a:schemeClr val="dk1"/>
                </a:solidFill>
              </a:rPr>
              <a:t>Pop ups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CA">
                <a:solidFill>
                  <a:schemeClr val="dk1"/>
                </a:solidFill>
              </a:rPr>
              <a:t>Social Engineering attacks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CA">
                <a:solidFill>
                  <a:schemeClr val="dk1"/>
                </a:solidFill>
              </a:rPr>
              <a:t>Bad-USB drops (rubber duckies)</a:t>
            </a:r>
          </a:p>
        </p:txBody>
      </p:sp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Botnets Infect you?</a:t>
            </a:r>
            <a:endParaRPr/>
          </a:p>
        </p:txBody>
      </p:sp>
      <p:grpSp>
        <p:nvGrpSpPr>
          <p:cNvPr id="2" name="Google Shape;1520;p118">
            <a:extLst>
              <a:ext uri="{FF2B5EF4-FFF2-40B4-BE49-F238E27FC236}">
                <a16:creationId xmlns:a16="http://schemas.microsoft.com/office/drawing/2014/main" id="{91837220-5463-77A2-0D48-8B94A6979D5E}"/>
              </a:ext>
            </a:extLst>
          </p:cNvPr>
          <p:cNvGrpSpPr/>
          <p:nvPr/>
        </p:nvGrpSpPr>
        <p:grpSpPr>
          <a:xfrm>
            <a:off x="5005141" y="2143841"/>
            <a:ext cx="3371822" cy="2275197"/>
            <a:chOff x="1293506" y="2959057"/>
            <a:chExt cx="374730" cy="252870"/>
          </a:xfrm>
        </p:grpSpPr>
        <p:sp>
          <p:nvSpPr>
            <p:cNvPr id="3" name="Google Shape;1521;p118">
              <a:extLst>
                <a:ext uri="{FF2B5EF4-FFF2-40B4-BE49-F238E27FC236}">
                  <a16:creationId xmlns:a16="http://schemas.microsoft.com/office/drawing/2014/main" id="{E6CB5421-B26B-898F-3A01-8BD07C3F91AD}"/>
                </a:ext>
              </a:extLst>
            </p:cNvPr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522;p118">
              <a:extLst>
                <a:ext uri="{FF2B5EF4-FFF2-40B4-BE49-F238E27FC236}">
                  <a16:creationId xmlns:a16="http://schemas.microsoft.com/office/drawing/2014/main" id="{EDCDCFAB-7072-92AE-EC42-CA199DCA7F60}"/>
                </a:ext>
              </a:extLst>
            </p:cNvPr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23;p118">
              <a:extLst>
                <a:ext uri="{FF2B5EF4-FFF2-40B4-BE49-F238E27FC236}">
                  <a16:creationId xmlns:a16="http://schemas.microsoft.com/office/drawing/2014/main" id="{ECB66AA8-BD90-665A-A9C7-D1A4805F4B64}"/>
                </a:ext>
              </a:extLst>
            </p:cNvPr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24;p118">
              <a:extLst>
                <a:ext uri="{FF2B5EF4-FFF2-40B4-BE49-F238E27FC236}">
                  <a16:creationId xmlns:a16="http://schemas.microsoft.com/office/drawing/2014/main" id="{9BE04524-FEBB-15C1-AB58-990C892701ED}"/>
                </a:ext>
              </a:extLst>
            </p:cNvPr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4CE83B2-6AE1-BA99-9C13-83B8BFABC590}"/>
              </a:ext>
            </a:extLst>
          </p:cNvPr>
          <p:cNvGrpSpPr/>
          <p:nvPr/>
        </p:nvGrpSpPr>
        <p:grpSpPr>
          <a:xfrm>
            <a:off x="6280388" y="2789642"/>
            <a:ext cx="821085" cy="766439"/>
            <a:chOff x="6280388" y="2706662"/>
            <a:chExt cx="821085" cy="76643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4F56B0F-7BB3-DC53-111B-9F9125090FDA}"/>
                </a:ext>
              </a:extLst>
            </p:cNvPr>
            <p:cNvGrpSpPr/>
            <p:nvPr/>
          </p:nvGrpSpPr>
          <p:grpSpPr>
            <a:xfrm>
              <a:off x="6306357" y="2706662"/>
              <a:ext cx="762417" cy="105349"/>
              <a:chOff x="6311354" y="2696668"/>
              <a:chExt cx="762417" cy="105349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ACA84AAE-40A6-65BB-ED3A-56EBD9F4B30B}"/>
                  </a:ext>
                </a:extLst>
              </p:cNvPr>
              <p:cNvSpPr/>
              <p:nvPr/>
            </p:nvSpPr>
            <p:spPr>
              <a:xfrm>
                <a:off x="6311354" y="2696668"/>
                <a:ext cx="105349" cy="1053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27B9AECB-B890-DCB9-1D6C-5CAFE892AC0E}"/>
                  </a:ext>
                </a:extLst>
              </p:cNvPr>
              <p:cNvSpPr/>
              <p:nvPr/>
            </p:nvSpPr>
            <p:spPr>
              <a:xfrm>
                <a:off x="6968422" y="2696668"/>
                <a:ext cx="105349" cy="10534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Block Arc 20">
              <a:extLst>
                <a:ext uri="{FF2B5EF4-FFF2-40B4-BE49-F238E27FC236}">
                  <a16:creationId xmlns:a16="http://schemas.microsoft.com/office/drawing/2014/main" id="{F99691AF-0617-57F3-4E43-AC2251A5CA44}"/>
                </a:ext>
              </a:extLst>
            </p:cNvPr>
            <p:cNvSpPr/>
            <p:nvPr/>
          </p:nvSpPr>
          <p:spPr>
            <a:xfrm>
              <a:off x="6280388" y="2983109"/>
              <a:ext cx="821085" cy="489992"/>
            </a:xfrm>
            <a:prstGeom prst="blockArc">
              <a:avLst>
                <a:gd name="adj1" fmla="val 10800000"/>
                <a:gd name="adj2" fmla="val 21559079"/>
                <a:gd name="adj3" fmla="val 4345"/>
              </a:avLst>
            </a:prstGeom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89536A2-EE69-84B1-88B8-7E23E002BF4A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47002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6"/>
          <p:cNvSpPr txBox="1">
            <a:spLocks noGrp="1"/>
          </p:cNvSpPr>
          <p:nvPr>
            <p:ph type="subTitle" idx="1"/>
          </p:nvPr>
        </p:nvSpPr>
        <p:spPr>
          <a:xfrm>
            <a:off x="869446" y="1208942"/>
            <a:ext cx="7405108" cy="3196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dirty="0">
                <a:solidFill>
                  <a:schemeClr val="dk1"/>
                </a:solidFill>
              </a:rPr>
              <a:t>Botnets are a serious concern for cyber security.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n-CA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CA" dirty="0">
                <a:solidFill>
                  <a:schemeClr val="dk1"/>
                </a:solidFill>
              </a:rPr>
              <a:t>Botnets are used for:</a:t>
            </a:r>
          </a:p>
          <a:p>
            <a:pPr marL="285750" indent="-285750">
              <a:buClr>
                <a:schemeClr val="dk1"/>
              </a:buClr>
              <a:buSzPts val="1100"/>
              <a:buFontTx/>
              <a:buChar char="-"/>
            </a:pPr>
            <a:r>
              <a:rPr lang="en-CA" dirty="0">
                <a:solidFill>
                  <a:schemeClr val="dk1"/>
                </a:solidFill>
              </a:rPr>
              <a:t>Phishing attacks</a:t>
            </a:r>
          </a:p>
          <a:p>
            <a:pPr marL="285750" lvl="0" indent="-285750">
              <a:buClr>
                <a:schemeClr val="dk1"/>
              </a:buClr>
              <a:buSzPts val="1100"/>
              <a:buFontTx/>
              <a:buChar char="-"/>
            </a:pPr>
            <a:r>
              <a:rPr lang="en-CA" b="1" dirty="0">
                <a:solidFill>
                  <a:schemeClr val="dk1"/>
                </a:solidFill>
              </a:rPr>
              <a:t>Distributed Denial of Service (DDoS) Attacks</a:t>
            </a:r>
          </a:p>
          <a:p>
            <a:pPr marL="285750" lvl="0" indent="-285750">
              <a:buClr>
                <a:schemeClr val="dk1"/>
              </a:buClr>
              <a:buSzPts val="1100"/>
              <a:buFontTx/>
              <a:buChar char="-"/>
            </a:pPr>
            <a:r>
              <a:rPr lang="en-CA" dirty="0">
                <a:solidFill>
                  <a:schemeClr val="dk1"/>
                </a:solidFill>
              </a:rPr>
              <a:t>Financial Breaches</a:t>
            </a:r>
          </a:p>
          <a:p>
            <a:pPr marL="742950" lvl="1" indent="-285750" algn="l">
              <a:buSzPts val="1100"/>
              <a:buFontTx/>
              <a:buChar char="-"/>
            </a:pPr>
            <a:r>
              <a:rPr lang="en-CA" sz="1200" dirty="0">
                <a:solidFill>
                  <a:schemeClr val="dk1"/>
                </a:solidFill>
              </a:rPr>
              <a:t>Crypto jacking</a:t>
            </a:r>
          </a:p>
          <a:p>
            <a:pPr marL="742950" lvl="1" indent="-285750" algn="l">
              <a:buSzPts val="1100"/>
              <a:buFontTx/>
              <a:buChar char="-"/>
            </a:pPr>
            <a:r>
              <a:rPr lang="en-CA" sz="1200" dirty="0">
                <a:solidFill>
                  <a:schemeClr val="dk1"/>
                </a:solidFill>
              </a:rPr>
              <a:t>Credential harvesting</a:t>
            </a:r>
          </a:p>
          <a:p>
            <a:pPr marL="285750" lvl="0" indent="-285750">
              <a:buClr>
                <a:schemeClr val="dk1"/>
              </a:buClr>
              <a:buSzPts val="1100"/>
              <a:buFontTx/>
              <a:buChar char="-"/>
            </a:pPr>
            <a:r>
              <a:rPr lang="en-CA" dirty="0">
                <a:solidFill>
                  <a:schemeClr val="dk1"/>
                </a:solidFill>
              </a:rPr>
              <a:t>Targeted Intrusions</a:t>
            </a:r>
          </a:p>
          <a:p>
            <a:pPr marL="285750" lvl="0" indent="-285750">
              <a:buClr>
                <a:schemeClr val="dk1"/>
              </a:buClr>
              <a:buSzPts val="1100"/>
              <a:buFontTx/>
              <a:buChar char="-"/>
            </a:pPr>
            <a:r>
              <a:rPr lang="en-CA" dirty="0">
                <a:solidFill>
                  <a:schemeClr val="dk1"/>
                </a:solidFill>
              </a:rPr>
              <a:t>Remote Desktop Protocol (RDP) Attacks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n-CA" dirty="0">
              <a:solidFill>
                <a:schemeClr val="dk1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CA" dirty="0">
                <a:solidFill>
                  <a:schemeClr val="dk1"/>
                </a:solidFill>
              </a:rPr>
              <a:t>Botnets can cause </a:t>
            </a:r>
            <a:r>
              <a:rPr lang="en-CA" b="1" dirty="0">
                <a:solidFill>
                  <a:srgbClr val="C00000"/>
                </a:solidFill>
              </a:rPr>
              <a:t>serious disruptions to businesses, lost financial income, compromised user information</a:t>
            </a:r>
            <a:r>
              <a:rPr lang="en-CA" dirty="0">
                <a:solidFill>
                  <a:schemeClr val="dk1"/>
                </a:solidFill>
              </a:rPr>
              <a:t>, and much more.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n-CA" dirty="0">
              <a:solidFill>
                <a:schemeClr val="dk1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CA" dirty="0"/>
          </a:p>
          <a:p>
            <a:pPr marL="285750" lvl="0" indent="-285750">
              <a:buClr>
                <a:schemeClr val="dk1"/>
              </a:buClr>
              <a:buSzPts val="1100"/>
              <a:buFontTx/>
              <a:buChar char="-"/>
            </a:pPr>
            <a:endParaRPr lang="en-CA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CA" b="1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CA" b="1" dirty="0"/>
          </a:p>
        </p:txBody>
      </p:sp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can Botnets do?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3DBBB3-DC4D-20A9-4BFF-CE6B5E34006A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42392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Motivation: Mirai Botnet</a:t>
            </a:r>
            <a:endParaRPr dirty="0"/>
          </a:p>
        </p:txBody>
      </p:sp>
      <p:sp>
        <p:nvSpPr>
          <p:cNvPr id="4" name="Google Shape;553;p66">
            <a:extLst>
              <a:ext uri="{FF2B5EF4-FFF2-40B4-BE49-F238E27FC236}">
                <a16:creationId xmlns:a16="http://schemas.microsoft.com/office/drawing/2014/main" id="{58343B1C-E46B-806C-DB38-E97A439643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69446" y="1211222"/>
            <a:ext cx="7405108" cy="31937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US" dirty="0"/>
              <a:t>The Mirai Botnet is designed to infect vulnerable IoT devices, such as smart home devices, cameras, and other wireless devices.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/>
              <a:t>Mirai was able to infect a large number of devices due to the widespread use of default login credentials and the lack of security updates for many IoT devices.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/>
              <a:t>In 2016, the Mirai Botnet was responsible for the largest DDoS attack in history, which targeted the DNS provider Dyn and caused major disruptions to internet services.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1F8B34-9804-57A5-6C49-6EE098FDD8A8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27209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Overview</a:t>
            </a:r>
            <a:endParaRPr dirty="0"/>
          </a:p>
        </p:txBody>
      </p:sp>
      <p:sp>
        <p:nvSpPr>
          <p:cNvPr id="4" name="Google Shape;553;p66">
            <a:extLst>
              <a:ext uri="{FF2B5EF4-FFF2-40B4-BE49-F238E27FC236}">
                <a16:creationId xmlns:a16="http://schemas.microsoft.com/office/drawing/2014/main" id="{58343B1C-E46B-806C-DB38-E97A439643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69446" y="1211222"/>
            <a:ext cx="7405108" cy="31937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Simulation of a botnet consisting of IoT devices connected to wireless networks executing a DDoS attack with ns-3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CA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Exploring the impact to a regular user’s TCP connection with the victim node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CA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Varied number of bots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CA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Measuring: TCP congestion window size, TX &amp; RX bitrate, mean packet delay, packet loss ratio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CA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CA" dirty="0"/>
              <a:t>Implementing a botnet traffic detection algorithm </a:t>
            </a:r>
          </a:p>
          <a:p>
            <a:pPr marL="742950" lvl="1" indent="-285750" algn="l">
              <a:buSzPts val="1100"/>
            </a:pPr>
            <a:r>
              <a:rPr lang="en-CA" dirty="0"/>
              <a:t>We did not achieve this milestone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CA" dirty="0"/>
          </a:p>
          <a:p>
            <a:pPr marL="285750" indent="-285750">
              <a:buClr>
                <a:schemeClr val="dk1"/>
              </a:buClr>
              <a:buSzPts val="1100"/>
            </a:pPr>
            <a:endParaRPr lang="en-CA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en-C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785A66-34D8-CA91-5642-6F6F3A60BA16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39124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2223828" y="2405771"/>
            <a:ext cx="4696343" cy="18502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UDP Flood Attack</a:t>
            </a:r>
            <a:endParaRPr dirty="0"/>
          </a:p>
        </p:txBody>
      </p:sp>
      <p:sp>
        <p:nvSpPr>
          <p:cNvPr id="573" name="Google Shape;573;p69"/>
          <p:cNvSpPr txBox="1">
            <a:spLocks noGrp="1"/>
          </p:cNvSpPr>
          <p:nvPr>
            <p:ph type="title" idx="2"/>
          </p:nvPr>
        </p:nvSpPr>
        <p:spPr>
          <a:xfrm>
            <a:off x="3746550" y="1387972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1D766E-5B9B-5D6B-8DEC-26A27899CA5B}"/>
              </a:ext>
            </a:extLst>
          </p:cNvPr>
          <p:cNvSpPr txBox="1"/>
          <p:nvPr/>
        </p:nvSpPr>
        <p:spPr>
          <a:xfrm>
            <a:off x="8272687" y="4390079"/>
            <a:ext cx="660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45719206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4e98dbb-16e8-4e8f-8fb9-add3b363165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B4F9380136C0B47B8DD39310848DAAB" ma:contentTypeVersion="12" ma:contentTypeDescription="Create a new document." ma:contentTypeScope="" ma:versionID="72b2c4494dd966057b24d99b64599d8f">
  <xsd:schema xmlns:xsd="http://www.w3.org/2001/XMLSchema" xmlns:xs="http://www.w3.org/2001/XMLSchema" xmlns:p="http://schemas.microsoft.com/office/2006/metadata/properties" xmlns:ns3="f1c5da51-5e60-4da2-a718-b5ff1182f62d" xmlns:ns4="34e98dbb-16e8-4e8f-8fb9-add3b363165c" targetNamespace="http://schemas.microsoft.com/office/2006/metadata/properties" ma:root="true" ma:fieldsID="f45f11c1f3affec66ad033ae092712b3" ns3:_="" ns4:_="">
    <xsd:import namespace="f1c5da51-5e60-4da2-a718-b5ff1182f62d"/>
    <xsd:import namespace="34e98dbb-16e8-4e8f-8fb9-add3b363165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LengthInSecond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c5da51-5e60-4da2-a718-b5ff1182f62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e98dbb-16e8-4e8f-8fb9-add3b363165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FC3967-3A89-48F9-AA77-98429188CBC0}">
  <ds:schemaRefs>
    <ds:schemaRef ds:uri="34e98dbb-16e8-4e8f-8fb9-add3b363165c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elements/1.1/"/>
    <ds:schemaRef ds:uri="http://purl.org/dc/terms/"/>
    <ds:schemaRef ds:uri="http://purl.org/dc/dcmitype/"/>
    <ds:schemaRef ds:uri="f1c5da51-5e60-4da2-a718-b5ff1182f62d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398DC173-43B8-4CBE-A40B-C5A8EC56DD1D}">
  <ds:schemaRefs>
    <ds:schemaRef ds:uri="34e98dbb-16e8-4e8f-8fb9-add3b363165c"/>
    <ds:schemaRef ds:uri="f1c5da51-5e60-4da2-a718-b5ff1182f62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0199DC7-D7E3-4D88-BB17-30DA87EE634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1790</Words>
  <Application>Microsoft Office PowerPoint</Application>
  <PresentationFormat>On-screen Show (16:9)</PresentationFormat>
  <Paragraphs>335</Paragraphs>
  <Slides>34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7" baseType="lpstr">
      <vt:lpstr>Arial</vt:lpstr>
      <vt:lpstr>Courier New</vt:lpstr>
      <vt:lpstr>Crimson Text</vt:lpstr>
      <vt:lpstr>Josefin Sans</vt:lpstr>
      <vt:lpstr>Lato</vt:lpstr>
      <vt:lpstr>Mako</vt:lpstr>
      <vt:lpstr>Merriweather Light</vt:lpstr>
      <vt:lpstr>Montserrat</vt:lpstr>
      <vt:lpstr>Open Sans</vt:lpstr>
      <vt:lpstr>Open Sans SemiBold</vt:lpstr>
      <vt:lpstr>Russo One</vt:lpstr>
      <vt:lpstr>Vidaloka</vt:lpstr>
      <vt:lpstr>Minimalist Business Slides XL by Slidesgo</vt:lpstr>
      <vt:lpstr>ENSC 427: COMMUNICATION NETWORKS SPRING 2023  FINAL PROJECT PRESENTATION Investigation into Wireless Device Botnets https://www.sfu.ca/~jaforres/  Jacob Forrest – 301360304 – jaforres@sfu.ca Boris Perdija – 301339378 - bperdija@sfu.ca Group 01 </vt:lpstr>
      <vt:lpstr>Introduction</vt:lpstr>
      <vt:lpstr>Introduction</vt:lpstr>
      <vt:lpstr>Definition of Botnets</vt:lpstr>
      <vt:lpstr>How do Botnets Infect you?</vt:lpstr>
      <vt:lpstr>What can Botnets do?</vt:lpstr>
      <vt:lpstr>Motivation: Mirai Botnet</vt:lpstr>
      <vt:lpstr>Project Overview</vt:lpstr>
      <vt:lpstr>UDP Flood Attack</vt:lpstr>
      <vt:lpstr>UDP Flood DDoS Attack</vt:lpstr>
      <vt:lpstr>Botnet Detection</vt:lpstr>
      <vt:lpstr>Detection</vt:lpstr>
      <vt:lpstr>Literature Review</vt:lpstr>
      <vt:lpstr>A review on Detection</vt:lpstr>
      <vt:lpstr>A review on Detection</vt:lpstr>
      <vt:lpstr>A review on Detection</vt:lpstr>
      <vt:lpstr>Simulation</vt:lpstr>
      <vt:lpstr>Simulation Scenario</vt:lpstr>
      <vt:lpstr>Network Topologies</vt:lpstr>
      <vt:lpstr>Network Topologies</vt:lpstr>
      <vt:lpstr>PowerPoint Presentation</vt:lpstr>
      <vt:lpstr>Results</vt:lpstr>
      <vt:lpstr>Results</vt:lpstr>
      <vt:lpstr>Results</vt:lpstr>
      <vt:lpstr>Results</vt:lpstr>
      <vt:lpstr>Results</vt:lpstr>
      <vt:lpstr>Results</vt:lpstr>
      <vt:lpstr>Discussion</vt:lpstr>
      <vt:lpstr>PowerPoint Presentation</vt:lpstr>
      <vt:lpstr>Future Improvements</vt:lpstr>
      <vt:lpstr>Conclusion</vt:lpstr>
      <vt:lpstr>Prevention</vt:lpstr>
      <vt:lpstr>References</vt:lpstr>
      <vt:lpstr>Contributions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Botnet  Networks</dc:title>
  <dc:subject/>
  <dc:creator>Jacob Forrest</dc:creator>
  <cp:keywords/>
  <dc:description/>
  <cp:lastModifiedBy>Jake Forrest</cp:lastModifiedBy>
  <cp:revision>2</cp:revision>
  <dcterms:modified xsi:type="dcterms:W3CDTF">2023-04-15T16:19:24Z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0x0101009B4F9380136C0B47B8DD39310848DAAB</vt:lpwstr>
  </property>
</Properties>
</file>